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3"/>
  </p:notesMasterIdLst>
  <p:sldIdLst>
    <p:sldId id="256" r:id="rId2"/>
    <p:sldId id="258" r:id="rId3"/>
    <p:sldId id="259" r:id="rId4"/>
    <p:sldId id="261" r:id="rId5"/>
    <p:sldId id="262" r:id="rId6"/>
    <p:sldId id="263" r:id="rId7"/>
    <p:sldId id="264" r:id="rId8"/>
    <p:sldId id="269" r:id="rId9"/>
    <p:sldId id="266" r:id="rId10"/>
    <p:sldId id="268" r:id="rId11"/>
    <p:sldId id="265" r:id="rId12"/>
    <p:sldId id="270" r:id="rId13"/>
    <p:sldId id="271" r:id="rId14"/>
    <p:sldId id="272" r:id="rId15"/>
    <p:sldId id="273" r:id="rId16"/>
    <p:sldId id="274" r:id="rId17"/>
    <p:sldId id="275" r:id="rId18"/>
    <p:sldId id="276" r:id="rId19"/>
    <p:sldId id="277" r:id="rId20"/>
    <p:sldId id="278"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5030"/>
  </p:normalViewPr>
  <p:slideViewPr>
    <p:cSldViewPr snapToGrid="0" snapToObjects="1">
      <p:cViewPr>
        <p:scale>
          <a:sx n="100" d="100"/>
          <a:sy n="100" d="100"/>
        </p:scale>
        <p:origin x="1000" y="144"/>
      </p:cViewPr>
      <p:guideLst/>
    </p:cSldViewPr>
  </p:slideViewPr>
  <p:notesTextViewPr>
    <p:cViewPr>
      <p:scale>
        <a:sx n="1" d="1"/>
        <a:sy n="1" d="1"/>
      </p:scale>
      <p:origin x="0" y="0"/>
    </p:cViewPr>
  </p:notesTextViewPr>
  <p:notesViewPr>
    <p:cSldViewPr snapToGrid="0" snapToObjects="1">
      <p:cViewPr>
        <p:scale>
          <a:sx n="160" d="100"/>
          <a:sy n="160" d="100"/>
        </p:scale>
        <p:origin x="2312" y="1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A24B7C-F63B-AE48-A7BA-20CB7211504B}" type="datetimeFigureOut">
              <a:rPr lang="en-US" smtClean="0"/>
              <a:t>9/13/20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03BE14-E3C5-B143-BE45-6678157FFA00}" type="slidenum">
              <a:rPr lang="en-US" smtClean="0"/>
              <a:t>‹#›</a:t>
            </a:fld>
            <a:endParaRPr lang="en-US"/>
          </a:p>
        </p:txBody>
      </p:sp>
    </p:spTree>
    <p:extLst>
      <p:ext uri="{BB962C8B-B14F-4D97-AF65-F5344CB8AC3E}">
        <p14:creationId xmlns:p14="http://schemas.microsoft.com/office/powerpoint/2010/main" val="156110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used to creating applications by breaking down requirements into composable problems that can then be coded against. So for example, if we have to write an application that figures out a stock analytic, maybe the price divided by the ratio, we can usually write code to get the values from a data source, do the calculation and then return the result. Or if we're writing a game we can usually figure out the rules. For example, if the ball hits the brick then the brick should vanish and the ball should rebound. But if the ball falls off the bottom of the screen then maybe the player loses their life. </a:t>
            </a:r>
          </a:p>
        </p:txBody>
      </p:sp>
      <p:sp>
        <p:nvSpPr>
          <p:cNvPr id="4" name="Slide Number Placeholder 3"/>
          <p:cNvSpPr>
            <a:spLocks noGrp="1"/>
          </p:cNvSpPr>
          <p:nvPr>
            <p:ph type="sldNum" sz="quarter" idx="5"/>
          </p:nvPr>
        </p:nvSpPr>
        <p:spPr/>
        <p:txBody>
          <a:bodyPr/>
          <a:lstStyle/>
          <a:p>
            <a:fld id="{7C03BE14-E3C5-B143-BE45-6678157FFA00}" type="slidenum">
              <a:rPr lang="en-US" smtClean="0"/>
              <a:t>3</a:t>
            </a:fld>
            <a:endParaRPr lang="en-US"/>
          </a:p>
        </p:txBody>
      </p:sp>
    </p:spTree>
    <p:extLst>
      <p:ext uri="{BB962C8B-B14F-4D97-AF65-F5344CB8AC3E}">
        <p14:creationId xmlns:p14="http://schemas.microsoft.com/office/powerpoint/2010/main" val="334002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Our next step is to represent the known data. These are the </a:t>
            </a:r>
            <a:r>
              <a:rPr lang="en-US" sz="1200" b="0" i="0" kern="1200" dirty="0" err="1">
                <a:solidFill>
                  <a:schemeClr val="tx1"/>
                </a:solidFill>
                <a:effectLst/>
                <a:latin typeface="+mn-lt"/>
                <a:ea typeface="+mn-ea"/>
                <a:cs typeface="+mn-cs"/>
              </a:rPr>
              <a:t>Xs</a:t>
            </a:r>
            <a:r>
              <a:rPr lang="en-US" sz="1200" b="0" i="0" kern="1200" dirty="0">
                <a:solidFill>
                  <a:schemeClr val="tx1"/>
                </a:solidFill>
                <a:effectLst/>
                <a:latin typeface="+mn-lt"/>
                <a:ea typeface="+mn-ea"/>
                <a:cs typeface="+mn-cs"/>
              </a:rPr>
              <a:t> and the Ys that you saw earlier. The </a:t>
            </a:r>
            <a:r>
              <a:rPr lang="en-US" sz="1200" b="0" i="0" kern="1200" dirty="0" err="1">
                <a:solidFill>
                  <a:schemeClr val="tx1"/>
                </a:solidFill>
                <a:effectLst/>
                <a:latin typeface="+mn-lt"/>
                <a:ea typeface="+mn-ea"/>
                <a:cs typeface="+mn-cs"/>
              </a:rPr>
              <a:t>np.array</a:t>
            </a:r>
            <a:r>
              <a:rPr lang="en-US" sz="1200" b="0" i="0" kern="1200" dirty="0">
                <a:solidFill>
                  <a:schemeClr val="tx1"/>
                </a:solidFill>
                <a:effectLst/>
                <a:latin typeface="+mn-lt"/>
                <a:ea typeface="+mn-ea"/>
                <a:cs typeface="+mn-cs"/>
              </a:rPr>
              <a:t> is using a Python library called </a:t>
            </a:r>
            <a:r>
              <a:rPr lang="en-US" sz="1200" b="0" i="0" kern="1200" dirty="0" err="1">
                <a:solidFill>
                  <a:schemeClr val="tx1"/>
                </a:solidFill>
                <a:effectLst/>
                <a:latin typeface="+mn-lt"/>
                <a:ea typeface="+mn-ea"/>
                <a:cs typeface="+mn-cs"/>
              </a:rPr>
              <a:t>numpy</a:t>
            </a:r>
            <a:r>
              <a:rPr lang="en-US" sz="1200" b="0" i="0" kern="1200" dirty="0">
                <a:solidFill>
                  <a:schemeClr val="tx1"/>
                </a:solidFill>
                <a:effectLst/>
                <a:latin typeface="+mn-lt"/>
                <a:ea typeface="+mn-ea"/>
                <a:cs typeface="+mn-cs"/>
              </a:rPr>
              <a:t> that makes data representation particularly much easier. So here you can see we have one list for the </a:t>
            </a:r>
            <a:r>
              <a:rPr lang="en-US" sz="1200" b="0" i="0" kern="1200" dirty="0" err="1">
                <a:solidFill>
                  <a:schemeClr val="tx1"/>
                </a:solidFill>
                <a:effectLst/>
                <a:latin typeface="+mn-lt"/>
                <a:ea typeface="+mn-ea"/>
                <a:cs typeface="+mn-cs"/>
              </a:rPr>
              <a:t>Xs</a:t>
            </a:r>
            <a:r>
              <a:rPr lang="en-US" sz="1200" b="0" i="0" kern="1200" dirty="0">
                <a:solidFill>
                  <a:schemeClr val="tx1"/>
                </a:solidFill>
                <a:effectLst/>
                <a:latin typeface="+mn-lt"/>
                <a:ea typeface="+mn-ea"/>
                <a:cs typeface="+mn-cs"/>
              </a:rPr>
              <a:t> and another one for the Ys.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training takes place in the fit command. Here we're asking the model to figure out how to fit the X values to the Y values. The epochs equals 500 value means that it will go through the training loop 500 times. This training loop is what we described earlier. Make a guess, measure how good or how bad the guesses with the loss function, then use the optimizer and the data to make another guess and repeat this. When the model has finished training, it will then give you back values using the predict method. So it hasn't previously seen 10, and what do you think it will return when you pass it a 10? Now you might think</a:t>
            </a:r>
          </a:p>
          <a:p>
            <a:r>
              <a:rPr lang="en-US" sz="1200" b="0" i="0" kern="1200" dirty="0">
                <a:solidFill>
                  <a:schemeClr val="tx1"/>
                </a:solidFill>
                <a:effectLst/>
                <a:latin typeface="+mn-lt"/>
                <a:ea typeface="+mn-ea"/>
                <a:cs typeface="+mn-cs"/>
              </a:rPr>
              <a:t>it would return 19 because after all Y equals 2X minus 1, and you think it should be 19. But when you try this in the workbook yourself, you'll see that it will return a value very close to 19 but not exactly 19. Now why do you think that would be?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Ultimately there are two main reasons. The first is that you trained it using very little data. There's only six points. Those six points are linear but there's no guarantee that for every X, the relationship will be Y equals 2X minus 1. There's a very high probability that Y equals 19 for X equals 10, but the neural network isn't positive. So it will figure out a realistic value for Y. That's the second main reason. When using neural networks, as they try to figure out the answers for everything, they deal in probability. </a:t>
            </a:r>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13</a:t>
            </a:fld>
            <a:endParaRPr lang="en-US"/>
          </a:p>
        </p:txBody>
      </p:sp>
    </p:spTree>
    <p:extLst>
      <p:ext uri="{BB962C8B-B14F-4D97-AF65-F5344CB8AC3E}">
        <p14:creationId xmlns:p14="http://schemas.microsoft.com/office/powerpoint/2010/main" val="3106329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14</a:t>
            </a:fld>
            <a:endParaRPr lang="en-US"/>
          </a:p>
        </p:txBody>
      </p:sp>
    </p:spTree>
    <p:extLst>
      <p:ext uri="{BB962C8B-B14F-4D97-AF65-F5344CB8AC3E}">
        <p14:creationId xmlns:p14="http://schemas.microsoft.com/office/powerpoint/2010/main" val="2330709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15</a:t>
            </a:fld>
            <a:endParaRPr lang="en-US"/>
          </a:p>
        </p:txBody>
      </p:sp>
    </p:spTree>
    <p:extLst>
      <p:ext uri="{BB962C8B-B14F-4D97-AF65-F5344CB8AC3E}">
        <p14:creationId xmlns:p14="http://schemas.microsoft.com/office/powerpoint/2010/main" val="51292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16</a:t>
            </a:fld>
            <a:endParaRPr lang="en-US"/>
          </a:p>
        </p:txBody>
      </p:sp>
    </p:spTree>
    <p:extLst>
      <p:ext uri="{BB962C8B-B14F-4D97-AF65-F5344CB8AC3E}">
        <p14:creationId xmlns:p14="http://schemas.microsoft.com/office/powerpoint/2010/main" val="3992823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17</a:t>
            </a:fld>
            <a:endParaRPr lang="en-US"/>
          </a:p>
        </p:txBody>
      </p:sp>
    </p:spTree>
    <p:extLst>
      <p:ext uri="{BB962C8B-B14F-4D97-AF65-F5344CB8AC3E}">
        <p14:creationId xmlns:p14="http://schemas.microsoft.com/office/powerpoint/2010/main" val="2564983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18</a:t>
            </a:fld>
            <a:endParaRPr lang="en-US"/>
          </a:p>
        </p:txBody>
      </p:sp>
    </p:spTree>
    <p:extLst>
      <p:ext uri="{BB962C8B-B14F-4D97-AF65-F5344CB8AC3E}">
        <p14:creationId xmlns:p14="http://schemas.microsoft.com/office/powerpoint/2010/main" val="3292283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19</a:t>
            </a:fld>
            <a:endParaRPr lang="en-US"/>
          </a:p>
        </p:txBody>
      </p:sp>
    </p:spTree>
    <p:extLst>
      <p:ext uri="{BB962C8B-B14F-4D97-AF65-F5344CB8AC3E}">
        <p14:creationId xmlns:p14="http://schemas.microsoft.com/office/powerpoint/2010/main" val="1514247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21</a:t>
            </a:fld>
            <a:endParaRPr lang="en-US"/>
          </a:p>
        </p:txBody>
      </p:sp>
    </p:spTree>
    <p:extLst>
      <p:ext uri="{BB962C8B-B14F-4D97-AF65-F5344CB8AC3E}">
        <p14:creationId xmlns:p14="http://schemas.microsoft.com/office/powerpoint/2010/main" val="2069381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represent that with this diagram. Rules and data go in answers come out. Rules are expressed in a programming language and data can come from a variety of sources from local variables all the way up to databases. </a:t>
            </a:r>
          </a:p>
          <a:p>
            <a:endParaRPr lang="en-US" dirty="0"/>
          </a:p>
          <a:p>
            <a:r>
              <a:rPr lang="en-US" dirty="0"/>
              <a:t>Machine learning rearranges this paradigm where we put answers in data in and then we get rules out. So instead of us as developers figuring out the rules when should the brick be removed, when should the player's life end, or what's the desired analytic for a stock, what we will do is we can get a bunch of examples for what we want to see and then have the computer figure out the rules. </a:t>
            </a:r>
          </a:p>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4</a:t>
            </a:fld>
            <a:endParaRPr lang="en-US"/>
          </a:p>
        </p:txBody>
      </p:sp>
    </p:spTree>
    <p:extLst>
      <p:ext uri="{BB962C8B-B14F-4D97-AF65-F5344CB8AC3E}">
        <p14:creationId xmlns:p14="http://schemas.microsoft.com/office/powerpoint/2010/main" val="850735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particularly valuable for problems that you can't solve by figuring the rules out for yourself. So consider this example, activity recognition. If I'm building a device that detects if somebody is say walking and I have data about their speed, I might write code like this and if they're running well that's a faster speed so I could adapt my code to this and if they're biking, well that's not too bad either. I can adapt my code like this. But then I have to do golf recognition too, now my concept becomes broken. But not only that, doing it by speed alone of course is quite naive. We walk and run at different speeds uphill and downhill and other people walk and run at different speeds to us. So, let's go back</a:t>
            </a:r>
          </a:p>
          <a:p>
            <a:r>
              <a:rPr lang="en-US" dirty="0"/>
              <a:t>to this diagram. Ultimately machine learning is very similar but we're just flipping the axes. So instead of me trying to express the problem as rules when often that isn't even possible, I'll have to compromise. The new paradigm is that I get lots and lots of examples and then I have labels on those</a:t>
            </a:r>
          </a:p>
          <a:p>
            <a:r>
              <a:rPr lang="en-US" dirty="0"/>
              <a:t>examples and I use the data to say this is what walking looks like, this is what running looks like, this is what biking looks like and yes, even this is what golfing looks like. So, then it becomes answers and data in with rules being inferred by the machine. A machine learning algorithm then figures out the specific patterns in each set of data that determines the distinctiveness of each. That's what's so powerful and exciting about this programming paradigm. </a:t>
            </a:r>
          </a:p>
          <a:p>
            <a:endParaRPr lang="en-US" dirty="0"/>
          </a:p>
          <a:p>
            <a:r>
              <a:rPr lang="en-US" dirty="0"/>
              <a:t>It's more than just a new way of doing the same old thing. It opens up new possibilities that were infeasible to do before. So in the next few minutes, I'm going to show you the basics of creating a neural network which is the workhorse of doing this type of pattern recognition. A neural network is just a slightly more advanced implementation of machine learning and we call that deep learning. But fortunately it's</a:t>
            </a:r>
          </a:p>
          <a:p>
            <a:r>
              <a:rPr lang="en-US" dirty="0"/>
              <a:t>actually very easy to code. So, we're just going to jump straight into deep learning. We'll start with a simple one and then we'll move on to one that does computer vision in about 10 lines of code. But let's start with a </a:t>
            </a:r>
            <a:r>
              <a:rPr lang="en-US" dirty="0" err="1"/>
              <a:t>verysimple</a:t>
            </a:r>
            <a:r>
              <a:rPr lang="en-US" dirty="0"/>
              <a:t> "Hello World" example. So you can see just how everything hangs together.</a:t>
            </a:r>
          </a:p>
        </p:txBody>
      </p:sp>
      <p:sp>
        <p:nvSpPr>
          <p:cNvPr id="4" name="Slide Number Placeholder 3"/>
          <p:cNvSpPr>
            <a:spLocks noGrp="1"/>
          </p:cNvSpPr>
          <p:nvPr>
            <p:ph type="sldNum" sz="quarter" idx="5"/>
          </p:nvPr>
        </p:nvSpPr>
        <p:spPr/>
        <p:txBody>
          <a:bodyPr/>
          <a:lstStyle/>
          <a:p>
            <a:fld id="{7C03BE14-E3C5-B143-BE45-6678157FFA00}" type="slidenum">
              <a:rPr lang="en-US" smtClean="0"/>
              <a:t>5</a:t>
            </a:fld>
            <a:endParaRPr lang="en-US"/>
          </a:p>
        </p:txBody>
      </p:sp>
    </p:spTree>
    <p:extLst>
      <p:ext uri="{BB962C8B-B14F-4D97-AF65-F5344CB8AC3E}">
        <p14:creationId xmlns:p14="http://schemas.microsoft.com/office/powerpoint/2010/main" val="2368564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7 - Can you figure out the formula?</a:t>
            </a:r>
          </a:p>
          <a:p>
            <a:endParaRPr lang="en-US" dirty="0"/>
          </a:p>
          <a:p>
            <a:r>
              <a:rPr lang="en-US" dirty="0"/>
              <a:t>Earlier I mentioned that machine learning is all about a computer learning the patterns that distinguish things. Like for activity recognition, it was the pattern of walking, running and biking</a:t>
            </a:r>
          </a:p>
          <a:p>
            <a:r>
              <a:rPr lang="en-US" dirty="0"/>
              <a:t>that can be learned from various sensors on a device. To show how that works, let's take a look at a set of numbers and see if you can determine the pattern between them. Okay, here are the numbers. There's a formula</a:t>
            </a:r>
          </a:p>
          <a:p>
            <a:r>
              <a:rPr lang="en-US" dirty="0"/>
              <a:t>that maps X to Y. Can you spot it? Take a moment. </a:t>
            </a:r>
          </a:p>
          <a:p>
            <a:endParaRPr lang="en-US" dirty="0"/>
          </a:p>
          <a:p>
            <a:r>
              <a:rPr lang="en-US" dirty="0"/>
              <a:t>Well, the answer is Y equals 2X minus 1. So whenever you see a Y, it's twice the corresponding X minus 1. If you figured it out for yourself, well done, but how did you do that? How would you think you could figure this out? Maybe you can see that the Y increases by 2 every time the X increases by 1. So it probably looks like Y equals 2X plus or minus something. Then when you saw X equals 0 and Y equals minus 1, so you thought hey that the something is a minus 1, so the answer might be Y equals 2X minus 1. You probably tried that out with a couple of other values and see that it fits. </a:t>
            </a:r>
          </a:p>
          <a:p>
            <a:endParaRPr lang="en-US" dirty="0"/>
          </a:p>
          <a:p>
            <a:r>
              <a:rPr lang="en-US" dirty="0"/>
              <a:t>Congratulations, you've just done the basics of machine learning in your head. </a:t>
            </a:r>
          </a:p>
        </p:txBody>
      </p:sp>
      <p:sp>
        <p:nvSpPr>
          <p:cNvPr id="4" name="Slide Number Placeholder 3"/>
          <p:cNvSpPr>
            <a:spLocks noGrp="1"/>
          </p:cNvSpPr>
          <p:nvPr>
            <p:ph type="sldNum" sz="quarter" idx="5"/>
          </p:nvPr>
        </p:nvSpPr>
        <p:spPr/>
        <p:txBody>
          <a:bodyPr/>
          <a:lstStyle/>
          <a:p>
            <a:fld id="{7C03BE14-E3C5-B143-BE45-6678157FFA00}" type="slidenum">
              <a:rPr lang="en-US" smtClean="0"/>
              <a:t>7</a:t>
            </a:fld>
            <a:endParaRPr lang="en-US"/>
          </a:p>
        </p:txBody>
      </p:sp>
    </p:spTree>
    <p:extLst>
      <p:ext uri="{BB962C8B-B14F-4D97-AF65-F5344CB8AC3E}">
        <p14:creationId xmlns:p14="http://schemas.microsoft.com/office/powerpoint/2010/main" val="1949625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8</a:t>
            </a:fld>
            <a:endParaRPr lang="en-US"/>
          </a:p>
        </p:txBody>
      </p:sp>
    </p:spTree>
    <p:extLst>
      <p:ext uri="{BB962C8B-B14F-4D97-AF65-F5344CB8AC3E}">
        <p14:creationId xmlns:p14="http://schemas.microsoft.com/office/powerpoint/2010/main" val="3632063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9</a:t>
            </a:fld>
            <a:endParaRPr lang="en-US"/>
          </a:p>
        </p:txBody>
      </p:sp>
    </p:spTree>
    <p:extLst>
      <p:ext uri="{BB962C8B-B14F-4D97-AF65-F5344CB8AC3E}">
        <p14:creationId xmlns:p14="http://schemas.microsoft.com/office/powerpoint/2010/main" val="562128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Linear Regression</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Linear regression is a very basic type of supervised machine learning, which tries to find the best possible straight line to describe main trend in underlying training data. Starting from some random position, it adjusts/moves the line until it finds the position that gives the minimum total average distance of data points from the line. It uses MEAN SQUARED ERROR (MSE) as a loss function and STOCHASTIC GRADIENT DESCENT (SGD) as an optimization algorithm. Stochastic gradient descent optimization method knows how to move line into direction which will likely lower the error. In its basic form, for one input x, and one output y, the model of this algorithm is basic mathematical formula for straight line y=k*</a:t>
            </a:r>
            <a:r>
              <a:rPr lang="en-US" sz="1200" b="0" i="0" kern="1200" dirty="0" err="1">
                <a:solidFill>
                  <a:schemeClr val="tx1"/>
                </a:solidFill>
                <a:effectLst/>
                <a:latin typeface="+mn-lt"/>
                <a:ea typeface="+mn-ea"/>
                <a:cs typeface="+mn-cs"/>
              </a:rPr>
              <a:t>x+n</a:t>
            </a:r>
            <a:r>
              <a:rPr lang="en-US" sz="1200" b="0" i="0" kern="1200" dirty="0">
                <a:solidFill>
                  <a:schemeClr val="tx1"/>
                </a:solidFill>
                <a:effectLst/>
                <a:latin typeface="+mn-lt"/>
                <a:ea typeface="+mn-ea"/>
                <a:cs typeface="+mn-cs"/>
              </a:rPr>
              <a:t> and training comes down to figuring out parameters k and n. The same procedure can be applied to problems with multiple inputs.</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Logistic Regression</a:t>
            </a:r>
          </a:p>
          <a:p>
            <a:pPr fontAlgn="base"/>
            <a:r>
              <a:rPr lang="en-US" sz="1200" b="0" i="0" kern="1200" dirty="0">
                <a:solidFill>
                  <a:schemeClr val="tx1"/>
                </a:solidFill>
                <a:effectLst/>
                <a:latin typeface="+mn-lt"/>
                <a:ea typeface="+mn-ea"/>
                <a:cs typeface="+mn-cs"/>
              </a:rPr>
              <a:t>Logistic regression is a basic binary (yes/no) classification algorithm, that works in a same way as linear regression, just instead of adjusting straight line, it adjusts so called SIGMOID function. The output of a logistic regression is probability that given input belongs to some category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spam/not spam, fraud/not fraud). Although Mean Squared Error can be used as a loss function, good practice is to use another type of loss functions called CROSS ENTROPY, which are better suited for classification problems. The basic principle is same: it uses optimization method to find values for parameters of  sigmoid function that give the minimum of the loss function (prediction error for the given data set).</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Convolutional Neural Network</a:t>
            </a:r>
          </a:p>
          <a:p>
            <a:pPr fontAlgn="base"/>
            <a:r>
              <a:rPr lang="en-US" sz="1200" b="0" i="0" kern="1200" dirty="0">
                <a:solidFill>
                  <a:schemeClr val="tx1"/>
                </a:solidFill>
                <a:effectLst/>
                <a:latin typeface="+mn-lt"/>
                <a:ea typeface="+mn-ea"/>
                <a:cs typeface="+mn-cs"/>
              </a:rPr>
              <a:t>Convolutional neural networks are neural networks specialized for image recognition tasks.  You can think of them as a Feed Forward Networks with trainable image filters in front. These image filters perform photoshop-like image filtering (in so called convolutional layers) and resizing (in pooling layers). These image filters (also known as kernels) are able to learn to extract, and recognize  patterns from input image.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Convolutional networks can be used for visual recognition tasks like image classification and object detection.</a:t>
            </a:r>
          </a:p>
          <a:p>
            <a:pPr fontAlgn="base"/>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10</a:t>
            </a:fld>
            <a:endParaRPr lang="en-US"/>
          </a:p>
        </p:txBody>
      </p:sp>
    </p:spTree>
    <p:extLst>
      <p:ext uri="{BB962C8B-B14F-4D97-AF65-F5344CB8AC3E}">
        <p14:creationId xmlns:p14="http://schemas.microsoft.com/office/powerpoint/2010/main" val="2108326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it in code now. Okay, here is our first line of code. This is written using Python and TensorFlow and an API in TensorFlow called </a:t>
            </a:r>
            <a:r>
              <a:rPr lang="en-US" dirty="0" err="1"/>
              <a:t>keras</a:t>
            </a:r>
            <a:r>
              <a:rPr lang="en-US" dirty="0"/>
              <a:t>. </a:t>
            </a:r>
            <a:r>
              <a:rPr lang="en-US" dirty="0" err="1"/>
              <a:t>Keras</a:t>
            </a:r>
            <a:r>
              <a:rPr lang="en-US" dirty="0"/>
              <a:t> makes it really easy to define neural networks. A neural network</a:t>
            </a:r>
          </a:p>
          <a:p>
            <a:r>
              <a:rPr lang="en-US" dirty="0"/>
              <a:t>is basically a set of functions which can learn patterns. Don't worry if there were a lot of new concepts here. They will become clear quite quickly as you work through them. </a:t>
            </a:r>
          </a:p>
          <a:p>
            <a:endParaRPr lang="en-US" dirty="0"/>
          </a:p>
          <a:p>
            <a:r>
              <a:rPr lang="en-US" dirty="0"/>
              <a:t>The simplest possible neural network is one that has only one neuron in it, and that's what this line of code does. In </a:t>
            </a:r>
            <a:r>
              <a:rPr lang="en-US" dirty="0" err="1"/>
              <a:t>keras</a:t>
            </a:r>
            <a:r>
              <a:rPr lang="en-US" dirty="0"/>
              <a:t>, you use the word dense to define a layer of connected neurons. There's only one dense here. So there's only one layer and there's only one unit in it, so it's a single neuron. Successive layers are defined in sequence, hence the word sequential. But as I've said, there's only one. So you have a single neuron. You define the shape</a:t>
            </a:r>
          </a:p>
          <a:p>
            <a:r>
              <a:rPr lang="en-US" dirty="0"/>
              <a:t>of what's input to the neural network in the first and in this case the only layer, and you can see that our input shape is super simple. It's just one value. </a:t>
            </a:r>
          </a:p>
        </p:txBody>
      </p:sp>
      <p:sp>
        <p:nvSpPr>
          <p:cNvPr id="4" name="Slide Number Placeholder 3"/>
          <p:cNvSpPr>
            <a:spLocks noGrp="1"/>
          </p:cNvSpPr>
          <p:nvPr>
            <p:ph type="sldNum" sz="quarter" idx="5"/>
          </p:nvPr>
        </p:nvSpPr>
        <p:spPr/>
        <p:txBody>
          <a:bodyPr/>
          <a:lstStyle/>
          <a:p>
            <a:fld id="{7C03BE14-E3C5-B143-BE45-6678157FFA00}" type="slidenum">
              <a:rPr lang="en-US" smtClean="0"/>
              <a:t>11</a:t>
            </a:fld>
            <a:endParaRPr lang="en-US"/>
          </a:p>
        </p:txBody>
      </p:sp>
    </p:spTree>
    <p:extLst>
      <p:ext uri="{BB962C8B-B14F-4D97-AF65-F5344CB8AC3E}">
        <p14:creationId xmlns:p14="http://schemas.microsoft.com/office/powerpoint/2010/main" val="1303085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probably seen that for machine learning, you need to know and use a lot of math, calculus probability and the like. It's really good to understand that as you want to optimize your models but the nice thing for now about TensorFlow and </a:t>
            </a:r>
            <a:r>
              <a:rPr lang="en-US" dirty="0" err="1"/>
              <a:t>keras</a:t>
            </a:r>
            <a:r>
              <a:rPr lang="en-US" dirty="0"/>
              <a:t> is that a lot of that math is implemented for you in functions. There are two function roles that you should be aware of though and these are loss functions and optimizers. This code defines them. I like to think about it this way. The neural network has no idea of the relationship between X and Y, so it makes a guess. Say it guesses Y equals 10X minus 10. It will then use the data that it knows about, that's the set of </a:t>
            </a:r>
            <a:r>
              <a:rPr lang="en-US" dirty="0" err="1"/>
              <a:t>Xs</a:t>
            </a:r>
            <a:r>
              <a:rPr lang="en-US" dirty="0"/>
              <a:t> and Ys that we've already seen to measure how good </a:t>
            </a:r>
            <a:r>
              <a:rPr lang="en-US" dirty="0" err="1"/>
              <a:t>orhow</a:t>
            </a:r>
            <a:r>
              <a:rPr lang="en-US" dirty="0"/>
              <a:t> bad its guess was. The loss function measures this and then gives the data to the optimizer which figures out the next guess. So the optimizer thinks about how good or how badly the guess was done using the data from the loss function. Then the logic is that each guess should be better than the one before. As the guesses get better and better, an accuracy approaches 100 percent, the term convergence is used. In this case, the loss is mean squared error and the optimizer is SGD which stands for stochastic gradient descent. </a:t>
            </a:r>
          </a:p>
        </p:txBody>
      </p:sp>
      <p:sp>
        <p:nvSpPr>
          <p:cNvPr id="4" name="Slide Number Placeholder 3"/>
          <p:cNvSpPr>
            <a:spLocks noGrp="1"/>
          </p:cNvSpPr>
          <p:nvPr>
            <p:ph type="sldNum" sz="quarter" idx="5"/>
          </p:nvPr>
        </p:nvSpPr>
        <p:spPr/>
        <p:txBody>
          <a:bodyPr/>
          <a:lstStyle/>
          <a:p>
            <a:fld id="{7C03BE14-E3C5-B143-BE45-6678157FFA00}" type="slidenum">
              <a:rPr lang="en-US" smtClean="0"/>
              <a:t>12</a:t>
            </a:fld>
            <a:endParaRPr lang="en-US"/>
          </a:p>
        </p:txBody>
      </p:sp>
    </p:spTree>
    <p:extLst>
      <p:ext uri="{BB962C8B-B14F-4D97-AF65-F5344CB8AC3E}">
        <p14:creationId xmlns:p14="http://schemas.microsoft.com/office/powerpoint/2010/main" val="29888814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20046FB-7981-2F44-8BAE-9F2932900B27}" type="datetime5">
              <a:rPr lang="en-US" smtClean="0"/>
              <a:t>13-Sep-20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4B70B4C-4D10-AB43-92ED-A730AD8E11CC}" type="datetime5">
              <a:rPr lang="en-US" smtClean="0"/>
              <a:t>13-Sep-20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9530042-1D65-3A49-B54B-22ADC42A3B50}"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A620F3-3C0A-AF44-BEF4-E2BE17628967}"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6CCA3E7-58B0-4748-BD2D-4113F7B19FB8}"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CEA7CD-FD68-DA42-BD1B-4B7DC2AA915A}"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AD0897-F2FD-6943-B5E3-AA39017A6765}"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D450FA-4A75-2246-A4F7-9B903593772C}"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8D881-1A5B-684C-9F09-AFD37EFDD3C4}"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453278" y="6408455"/>
            <a:ext cx="1839236" cy="377825"/>
          </a:xfrm>
        </p:spPr>
        <p:txBody>
          <a:bodyPr/>
          <a:lstStyle/>
          <a:p>
            <a:fld id="{87401F01-623D-B64F-826F-2BF19D11D615}" type="datetime5">
              <a:rPr lang="en-US" smtClean="0"/>
              <a:t>13-Sep-20</a:t>
            </a:fld>
            <a:endParaRPr lang="en-US" dirty="0"/>
          </a:p>
        </p:txBody>
      </p:sp>
      <p:sp>
        <p:nvSpPr>
          <p:cNvPr id="5" name="Footer Placeholder 4"/>
          <p:cNvSpPr>
            <a:spLocks noGrp="1"/>
          </p:cNvSpPr>
          <p:nvPr>
            <p:ph type="ftr" sz="quarter" idx="11"/>
          </p:nvPr>
        </p:nvSpPr>
        <p:spPr>
          <a:xfrm>
            <a:off x="685800" y="6408455"/>
            <a:ext cx="7827659" cy="377825"/>
          </a:xfrm>
        </p:spPr>
        <p:txBody>
          <a:bodyPr/>
          <a:lstStyle/>
          <a:p>
            <a:endParaRPr lang="en-US" dirty="0"/>
          </a:p>
        </p:txBody>
      </p:sp>
      <p:sp>
        <p:nvSpPr>
          <p:cNvPr id="6" name="Slide Number Placeholder 5"/>
          <p:cNvSpPr>
            <a:spLocks noGrp="1"/>
          </p:cNvSpPr>
          <p:nvPr>
            <p:ph type="sldNum" sz="quarter" idx="12"/>
          </p:nvPr>
        </p:nvSpPr>
        <p:spPr>
          <a:xfrm>
            <a:off x="11395608" y="6395008"/>
            <a:ext cx="551167" cy="3778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9520518" y="6361050"/>
            <a:ext cx="1906471" cy="377825"/>
          </a:xfrm>
        </p:spPr>
        <p:txBody>
          <a:bodyPr/>
          <a:lstStyle/>
          <a:p>
            <a:fld id="{6902A8C0-BD5B-1C4C-AFAE-4E5A95D925F2}"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503189" y="6361050"/>
            <a:ext cx="551167" cy="3778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47958B-93BA-9542-A8A0-5256501B118D}" type="datetime5">
              <a:rPr lang="en-US" smtClean="0"/>
              <a:t>13-Sep-20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ADABDA-DD36-994E-9CED-6F249C98FC8F}" type="datetime5">
              <a:rPr lang="en-US" smtClean="0"/>
              <a:t>13-Sep-20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F2A29D-29EF-2B49-89AC-E50801AC9363}" type="datetime5">
              <a:rPr lang="en-US" smtClean="0"/>
              <a:t>13-Sep-20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5672993-B1A5-3646-BFAA-A4796F330B26}" type="datetime5">
              <a:rPr lang="en-US" smtClean="0"/>
              <a:t>13-Sep-20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68D229-1755-3041-A521-6F3D013576DC}" type="datetime5">
              <a:rPr lang="en-US" smtClean="0"/>
              <a:t>13-Sep-20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56B6AB7-92B4-3842-9525-9F21DDCC7B55}" type="datetime5">
              <a:rPr lang="en-US" smtClean="0"/>
              <a:t>13-Sep-20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7F1B7F0-0C3E-0B42-8C96-67791F200225}" type="datetime5">
              <a:rPr lang="en-US" smtClean="0"/>
              <a:t>13-Sep-20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hdr="0" ftr="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hyperlink" Target="https://playground.tensorflow.org/" TargetMode="External"/><Relationship Id="rId7" Type="http://schemas.openxmlformats.org/officeDocument/2006/relationships/image" Target="../media/image32.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2D486-645A-284F-BC32-3D544B0F4F1B}"/>
              </a:ext>
            </a:extLst>
          </p:cNvPr>
          <p:cNvSpPr>
            <a:spLocks noGrp="1"/>
          </p:cNvSpPr>
          <p:nvPr>
            <p:ph type="ctrTitle"/>
          </p:nvPr>
        </p:nvSpPr>
        <p:spPr/>
        <p:txBody>
          <a:bodyPr/>
          <a:lstStyle/>
          <a:p>
            <a:r>
              <a:rPr lang="en-US" dirty="0"/>
              <a:t>Machine Learning – Diving Deeper</a:t>
            </a:r>
          </a:p>
        </p:txBody>
      </p:sp>
      <p:sp>
        <p:nvSpPr>
          <p:cNvPr id="3" name="Subtitle 2">
            <a:extLst>
              <a:ext uri="{FF2B5EF4-FFF2-40B4-BE49-F238E27FC236}">
                <a16:creationId xmlns:a16="http://schemas.microsoft.com/office/drawing/2014/main" id="{A9DB3325-6D22-944F-9A5D-7FA158B5957E}"/>
              </a:ext>
            </a:extLst>
          </p:cNvPr>
          <p:cNvSpPr>
            <a:spLocks noGrp="1"/>
          </p:cNvSpPr>
          <p:nvPr>
            <p:ph type="subTitle" idx="1"/>
          </p:nvPr>
        </p:nvSpPr>
        <p:spPr/>
        <p:txBody>
          <a:bodyPr/>
          <a:lstStyle/>
          <a:p>
            <a:r>
              <a:rPr lang="en-US" dirty="0"/>
              <a:t>Srini Karlekar – Multifamily architecture</a:t>
            </a:r>
          </a:p>
        </p:txBody>
      </p:sp>
    </p:spTree>
    <p:extLst>
      <p:ext uri="{BB962C8B-B14F-4D97-AF65-F5344CB8AC3E}">
        <p14:creationId xmlns:p14="http://schemas.microsoft.com/office/powerpoint/2010/main" val="3095990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369982"/>
            <a:ext cx="10606713" cy="647700"/>
          </a:xfrm>
        </p:spPr>
        <p:txBody>
          <a:bodyPr>
            <a:normAutofit/>
          </a:bodyPr>
          <a:lstStyle/>
          <a:p>
            <a:r>
              <a:rPr lang="en-US" dirty="0"/>
              <a:t>Understanding loss functions for neural nets</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10</a:t>
            </a:fld>
            <a:endParaRPr lang="en-US" dirty="0"/>
          </a:p>
        </p:txBody>
      </p:sp>
      <p:grpSp>
        <p:nvGrpSpPr>
          <p:cNvPr id="17" name="Group 16">
            <a:extLst>
              <a:ext uri="{FF2B5EF4-FFF2-40B4-BE49-F238E27FC236}">
                <a16:creationId xmlns:a16="http://schemas.microsoft.com/office/drawing/2014/main" id="{48EAA06B-6EAA-604E-A8FE-784F537D57B8}"/>
              </a:ext>
            </a:extLst>
          </p:cNvPr>
          <p:cNvGrpSpPr/>
          <p:nvPr/>
        </p:nvGrpSpPr>
        <p:grpSpPr>
          <a:xfrm>
            <a:off x="743467" y="980816"/>
            <a:ext cx="3173505" cy="5562109"/>
            <a:chOff x="743467" y="980816"/>
            <a:chExt cx="3173505" cy="5562109"/>
          </a:xfrm>
        </p:grpSpPr>
        <p:pic>
          <p:nvPicPr>
            <p:cNvPr id="3" name="Picture 2">
              <a:extLst>
                <a:ext uri="{FF2B5EF4-FFF2-40B4-BE49-F238E27FC236}">
                  <a16:creationId xmlns:a16="http://schemas.microsoft.com/office/drawing/2014/main" id="{42DDF4A8-8134-D942-A20D-33A3F5A5295E}"/>
                </a:ext>
              </a:extLst>
            </p:cNvPr>
            <p:cNvPicPr>
              <a:picLocks noChangeAspect="1"/>
            </p:cNvPicPr>
            <p:nvPr/>
          </p:nvPicPr>
          <p:blipFill>
            <a:blip r:embed="rId3"/>
            <a:stretch>
              <a:fillRect/>
            </a:stretch>
          </p:blipFill>
          <p:spPr>
            <a:xfrm>
              <a:off x="839215" y="4573166"/>
              <a:ext cx="2982009" cy="1256058"/>
            </a:xfrm>
            <a:prstGeom prst="rect">
              <a:avLst/>
            </a:prstGeom>
          </p:spPr>
        </p:pic>
        <p:sp>
          <p:nvSpPr>
            <p:cNvPr id="9" name="TextBox 8">
              <a:extLst>
                <a:ext uri="{FF2B5EF4-FFF2-40B4-BE49-F238E27FC236}">
                  <a16:creationId xmlns:a16="http://schemas.microsoft.com/office/drawing/2014/main" id="{36377FA7-792A-FE47-ABCB-9B44AE94681D}"/>
                </a:ext>
              </a:extLst>
            </p:cNvPr>
            <p:cNvSpPr txBox="1"/>
            <p:nvPr/>
          </p:nvSpPr>
          <p:spPr>
            <a:xfrm>
              <a:off x="839215" y="6019705"/>
              <a:ext cx="2982009" cy="523220"/>
            </a:xfrm>
            <a:prstGeom prst="rect">
              <a:avLst/>
            </a:prstGeom>
            <a:noFill/>
          </p:spPr>
          <p:txBody>
            <a:bodyPr wrap="square" rtlCol="0">
              <a:spAutoFit/>
            </a:bodyPr>
            <a:lstStyle/>
            <a:p>
              <a:pPr algn="ctr"/>
              <a:r>
                <a:rPr lang="en-US" sz="1400" dirty="0"/>
                <a:t>Predicting house prices based on property attributes</a:t>
              </a:r>
            </a:p>
          </p:txBody>
        </p:sp>
        <p:sp>
          <p:nvSpPr>
            <p:cNvPr id="10" name="TextBox 9">
              <a:extLst>
                <a:ext uri="{FF2B5EF4-FFF2-40B4-BE49-F238E27FC236}">
                  <a16:creationId xmlns:a16="http://schemas.microsoft.com/office/drawing/2014/main" id="{0906F96A-6913-CD4C-89B5-616C3A59B180}"/>
                </a:ext>
              </a:extLst>
            </p:cNvPr>
            <p:cNvSpPr txBox="1"/>
            <p:nvPr/>
          </p:nvSpPr>
          <p:spPr>
            <a:xfrm>
              <a:off x="743467" y="980816"/>
              <a:ext cx="3173505" cy="1815882"/>
            </a:xfrm>
            <a:prstGeom prst="rect">
              <a:avLst/>
            </a:prstGeom>
            <a:noFill/>
          </p:spPr>
          <p:txBody>
            <a:bodyPr wrap="square" rtlCol="0">
              <a:spAutoFit/>
            </a:bodyPr>
            <a:lstStyle/>
            <a:p>
              <a:r>
                <a:rPr lang="en-US" sz="1600" b="1" dirty="0"/>
                <a:t>Mean Squared Error</a:t>
              </a:r>
              <a:r>
                <a:rPr lang="en-US" sz="1600" dirty="0"/>
                <a:t> (MSE) – Mainly used for linear regression tasks where the output is a real number, this loss function uses the mean of squared differences between actual values and predicted values.</a:t>
              </a:r>
            </a:p>
          </p:txBody>
        </p:sp>
        <p:pic>
          <p:nvPicPr>
            <p:cNvPr id="8" name="Picture 7">
              <a:extLst>
                <a:ext uri="{FF2B5EF4-FFF2-40B4-BE49-F238E27FC236}">
                  <a16:creationId xmlns:a16="http://schemas.microsoft.com/office/drawing/2014/main" id="{7AEDE2F5-9D5A-A040-8D38-24BBB2F7D5F3}"/>
                </a:ext>
              </a:extLst>
            </p:cNvPr>
            <p:cNvPicPr>
              <a:picLocks noChangeAspect="1"/>
            </p:cNvPicPr>
            <p:nvPr/>
          </p:nvPicPr>
          <p:blipFill>
            <a:blip r:embed="rId4"/>
            <a:stretch>
              <a:fillRect/>
            </a:stretch>
          </p:blipFill>
          <p:spPr>
            <a:xfrm>
              <a:off x="1141967" y="2987179"/>
              <a:ext cx="2376505" cy="1395506"/>
            </a:xfrm>
            <a:prstGeom prst="rect">
              <a:avLst/>
            </a:prstGeom>
          </p:spPr>
        </p:pic>
      </p:grpSp>
      <p:sp>
        <p:nvSpPr>
          <p:cNvPr id="6" name="TextBox 5">
            <a:extLst>
              <a:ext uri="{FF2B5EF4-FFF2-40B4-BE49-F238E27FC236}">
                <a16:creationId xmlns:a16="http://schemas.microsoft.com/office/drawing/2014/main" id="{1AD9B41B-2A30-9F49-97A4-DD761A76210D}"/>
              </a:ext>
            </a:extLst>
          </p:cNvPr>
          <p:cNvSpPr txBox="1"/>
          <p:nvPr/>
        </p:nvSpPr>
        <p:spPr>
          <a:xfrm>
            <a:off x="4394644" y="980816"/>
            <a:ext cx="3173505" cy="1569660"/>
          </a:xfrm>
          <a:prstGeom prst="rect">
            <a:avLst/>
          </a:prstGeom>
          <a:noFill/>
        </p:spPr>
        <p:txBody>
          <a:bodyPr wrap="square" rtlCol="0">
            <a:spAutoFit/>
          </a:bodyPr>
          <a:lstStyle/>
          <a:p>
            <a:r>
              <a:rPr lang="en-US" sz="1600" b="1" dirty="0"/>
              <a:t>Binary Cross Entropy </a:t>
            </a:r>
            <a:r>
              <a:rPr lang="en-US" sz="1600" dirty="0"/>
              <a:t>(BCE) – Mainly used for logistic regression or binary classification tasks when you want the neural network to classify the data into two classes (0 or 1) using </a:t>
            </a:r>
            <a:r>
              <a:rPr lang="en-US" sz="1600" i="1" dirty="0"/>
              <a:t>Sigmoid</a:t>
            </a:r>
            <a:r>
              <a:rPr lang="en-US" sz="1600" dirty="0"/>
              <a:t> function.</a:t>
            </a:r>
          </a:p>
        </p:txBody>
      </p:sp>
      <p:sp>
        <p:nvSpPr>
          <p:cNvPr id="11" name="TextBox 10">
            <a:extLst>
              <a:ext uri="{FF2B5EF4-FFF2-40B4-BE49-F238E27FC236}">
                <a16:creationId xmlns:a16="http://schemas.microsoft.com/office/drawing/2014/main" id="{D734D87E-AE35-C741-BB13-12A43E22BEC3}"/>
              </a:ext>
            </a:extLst>
          </p:cNvPr>
          <p:cNvSpPr txBox="1"/>
          <p:nvPr/>
        </p:nvSpPr>
        <p:spPr>
          <a:xfrm>
            <a:off x="4490392" y="6019705"/>
            <a:ext cx="2982009" cy="523220"/>
          </a:xfrm>
          <a:prstGeom prst="rect">
            <a:avLst/>
          </a:prstGeom>
          <a:noFill/>
        </p:spPr>
        <p:txBody>
          <a:bodyPr wrap="square" rtlCol="0">
            <a:spAutoFit/>
          </a:bodyPr>
          <a:lstStyle/>
          <a:p>
            <a:pPr algn="ctr"/>
            <a:r>
              <a:rPr lang="en-US" sz="1400" dirty="0"/>
              <a:t>Predicting rain based on other measurable weather conditions</a:t>
            </a:r>
          </a:p>
        </p:txBody>
      </p:sp>
      <p:pic>
        <p:nvPicPr>
          <p:cNvPr id="4" name="Picture 3">
            <a:extLst>
              <a:ext uri="{FF2B5EF4-FFF2-40B4-BE49-F238E27FC236}">
                <a16:creationId xmlns:a16="http://schemas.microsoft.com/office/drawing/2014/main" id="{4CB01149-4BF7-8C48-80C8-38D77FCC069D}"/>
              </a:ext>
            </a:extLst>
          </p:cNvPr>
          <p:cNvPicPr>
            <a:picLocks noChangeAspect="1"/>
          </p:cNvPicPr>
          <p:nvPr/>
        </p:nvPicPr>
        <p:blipFill>
          <a:blip r:embed="rId5"/>
          <a:stretch>
            <a:fillRect/>
          </a:stretch>
        </p:blipFill>
        <p:spPr>
          <a:xfrm>
            <a:off x="4497738" y="4573166"/>
            <a:ext cx="2967317" cy="1295646"/>
          </a:xfrm>
          <a:prstGeom prst="rect">
            <a:avLst/>
          </a:prstGeom>
        </p:spPr>
      </p:pic>
      <p:pic>
        <p:nvPicPr>
          <p:cNvPr id="15" name="Picture 14">
            <a:extLst>
              <a:ext uri="{FF2B5EF4-FFF2-40B4-BE49-F238E27FC236}">
                <a16:creationId xmlns:a16="http://schemas.microsoft.com/office/drawing/2014/main" id="{4D86644B-7A87-2545-8336-7A6FD97E8616}"/>
              </a:ext>
            </a:extLst>
          </p:cNvPr>
          <p:cNvPicPr>
            <a:picLocks noChangeAspect="1"/>
          </p:cNvPicPr>
          <p:nvPr/>
        </p:nvPicPr>
        <p:blipFill>
          <a:blip r:embed="rId6"/>
          <a:stretch>
            <a:fillRect/>
          </a:stretch>
        </p:blipFill>
        <p:spPr>
          <a:xfrm>
            <a:off x="4459267" y="2987179"/>
            <a:ext cx="1430618" cy="1411198"/>
          </a:xfrm>
          <a:prstGeom prst="rect">
            <a:avLst/>
          </a:prstGeom>
        </p:spPr>
      </p:pic>
      <p:grpSp>
        <p:nvGrpSpPr>
          <p:cNvPr id="19" name="Group 18">
            <a:extLst>
              <a:ext uri="{FF2B5EF4-FFF2-40B4-BE49-F238E27FC236}">
                <a16:creationId xmlns:a16="http://schemas.microsoft.com/office/drawing/2014/main" id="{71DF397B-3F2D-A940-8DCE-8EB5BF7834A2}"/>
              </a:ext>
            </a:extLst>
          </p:cNvPr>
          <p:cNvGrpSpPr/>
          <p:nvPr/>
        </p:nvGrpSpPr>
        <p:grpSpPr>
          <a:xfrm>
            <a:off x="8045821" y="980816"/>
            <a:ext cx="3307976" cy="5346666"/>
            <a:chOff x="7507941" y="980816"/>
            <a:chExt cx="3307976" cy="5346666"/>
          </a:xfrm>
        </p:grpSpPr>
        <p:sp>
          <p:nvSpPr>
            <p:cNvPr id="12" name="TextBox 11">
              <a:extLst>
                <a:ext uri="{FF2B5EF4-FFF2-40B4-BE49-F238E27FC236}">
                  <a16:creationId xmlns:a16="http://schemas.microsoft.com/office/drawing/2014/main" id="{A47454B3-84D0-F449-9780-DEA185373810}"/>
                </a:ext>
              </a:extLst>
            </p:cNvPr>
            <p:cNvSpPr txBox="1"/>
            <p:nvPr/>
          </p:nvSpPr>
          <p:spPr>
            <a:xfrm>
              <a:off x="7507941" y="980816"/>
              <a:ext cx="3307976" cy="1815882"/>
            </a:xfrm>
            <a:prstGeom prst="rect">
              <a:avLst/>
            </a:prstGeom>
            <a:noFill/>
          </p:spPr>
          <p:txBody>
            <a:bodyPr wrap="square" rtlCol="0">
              <a:spAutoFit/>
            </a:bodyPr>
            <a:lstStyle/>
            <a:p>
              <a:r>
                <a:rPr lang="en-US" sz="1600" b="1" dirty="0"/>
                <a:t>Categorical Cross Entropy </a:t>
              </a:r>
              <a:r>
                <a:rPr lang="en-US" sz="1600" dirty="0"/>
                <a:t>(CCE) – Mainly used for multi-class classification tasks when you want the neural network to classify the data into multiple classes using </a:t>
              </a:r>
              <a:r>
                <a:rPr lang="en-US" sz="1600" i="1" dirty="0" err="1"/>
                <a:t>Softmax</a:t>
              </a:r>
              <a:r>
                <a:rPr lang="en-US" sz="1600" dirty="0"/>
                <a:t> function.</a:t>
              </a:r>
            </a:p>
            <a:p>
              <a:endParaRPr lang="en-US" sz="1600" dirty="0"/>
            </a:p>
          </p:txBody>
        </p:sp>
        <p:sp>
          <p:nvSpPr>
            <p:cNvPr id="13" name="TextBox 12">
              <a:extLst>
                <a:ext uri="{FF2B5EF4-FFF2-40B4-BE49-F238E27FC236}">
                  <a16:creationId xmlns:a16="http://schemas.microsoft.com/office/drawing/2014/main" id="{D51D9CE5-C143-4842-A6B1-7676203662A0}"/>
                </a:ext>
              </a:extLst>
            </p:cNvPr>
            <p:cNvSpPr txBox="1"/>
            <p:nvPr/>
          </p:nvSpPr>
          <p:spPr>
            <a:xfrm>
              <a:off x="7670925" y="6019705"/>
              <a:ext cx="2982009" cy="307777"/>
            </a:xfrm>
            <a:prstGeom prst="rect">
              <a:avLst/>
            </a:prstGeom>
            <a:noFill/>
          </p:spPr>
          <p:txBody>
            <a:bodyPr wrap="square" rtlCol="0">
              <a:spAutoFit/>
            </a:bodyPr>
            <a:lstStyle/>
            <a:p>
              <a:pPr algn="ctr"/>
              <a:r>
                <a:rPr lang="en-US" sz="1400" dirty="0"/>
                <a:t>Predicting type of animal using images </a:t>
              </a:r>
            </a:p>
          </p:txBody>
        </p:sp>
        <p:pic>
          <p:nvPicPr>
            <p:cNvPr id="14" name="Picture 13">
              <a:extLst>
                <a:ext uri="{FF2B5EF4-FFF2-40B4-BE49-F238E27FC236}">
                  <a16:creationId xmlns:a16="http://schemas.microsoft.com/office/drawing/2014/main" id="{6B8B2279-F257-B646-8FAC-B1C53DBF988E}"/>
                </a:ext>
              </a:extLst>
            </p:cNvPr>
            <p:cNvPicPr>
              <a:picLocks noChangeAspect="1"/>
            </p:cNvPicPr>
            <p:nvPr/>
          </p:nvPicPr>
          <p:blipFill>
            <a:blip r:embed="rId7"/>
            <a:stretch>
              <a:fillRect/>
            </a:stretch>
          </p:blipFill>
          <p:spPr>
            <a:xfrm>
              <a:off x="7966659" y="4573166"/>
              <a:ext cx="2390541" cy="1297215"/>
            </a:xfrm>
            <a:prstGeom prst="rect">
              <a:avLst/>
            </a:prstGeom>
          </p:spPr>
        </p:pic>
        <p:pic>
          <p:nvPicPr>
            <p:cNvPr id="16" name="Picture 15">
              <a:extLst>
                <a:ext uri="{FF2B5EF4-FFF2-40B4-BE49-F238E27FC236}">
                  <a16:creationId xmlns:a16="http://schemas.microsoft.com/office/drawing/2014/main" id="{BED4F94F-ADD7-004F-9408-CE68ECD60C4B}"/>
                </a:ext>
              </a:extLst>
            </p:cNvPr>
            <p:cNvPicPr>
              <a:picLocks noChangeAspect="1"/>
            </p:cNvPicPr>
            <p:nvPr/>
          </p:nvPicPr>
          <p:blipFill>
            <a:blip r:embed="rId8"/>
            <a:stretch>
              <a:fillRect/>
            </a:stretch>
          </p:blipFill>
          <p:spPr>
            <a:xfrm>
              <a:off x="8383777" y="2987179"/>
              <a:ext cx="1556304" cy="1375813"/>
            </a:xfrm>
            <a:prstGeom prst="rect">
              <a:avLst/>
            </a:prstGeom>
          </p:spPr>
        </p:pic>
      </p:grpSp>
      <p:pic>
        <p:nvPicPr>
          <p:cNvPr id="20" name="Picture 19">
            <a:extLst>
              <a:ext uri="{FF2B5EF4-FFF2-40B4-BE49-F238E27FC236}">
                <a16:creationId xmlns:a16="http://schemas.microsoft.com/office/drawing/2014/main" id="{80FBFBE6-C291-0849-91AD-1E0B8A3DA774}"/>
              </a:ext>
            </a:extLst>
          </p:cNvPr>
          <p:cNvPicPr>
            <a:picLocks noChangeAspect="1"/>
          </p:cNvPicPr>
          <p:nvPr/>
        </p:nvPicPr>
        <p:blipFill>
          <a:blip r:embed="rId9"/>
          <a:stretch>
            <a:fillRect/>
          </a:stretch>
        </p:blipFill>
        <p:spPr>
          <a:xfrm>
            <a:off x="6021295" y="2980560"/>
            <a:ext cx="1504876" cy="1417817"/>
          </a:xfrm>
          <a:prstGeom prst="rect">
            <a:avLst/>
          </a:prstGeom>
        </p:spPr>
      </p:pic>
    </p:spTree>
    <p:extLst>
      <p:ext uri="{BB962C8B-B14F-4D97-AF65-F5344CB8AC3E}">
        <p14:creationId xmlns:p14="http://schemas.microsoft.com/office/powerpoint/2010/main" val="2753372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1"/>
            <a:ext cx="10131425" cy="647700"/>
          </a:xfrm>
        </p:spPr>
        <p:txBody>
          <a:bodyPr/>
          <a:lstStyle/>
          <a:p>
            <a:r>
              <a:rPr lang="en-US" dirty="0"/>
              <a:t>Building A single neuron Neural network</a:t>
            </a:r>
          </a:p>
        </p:txBody>
      </p:sp>
      <p:sp>
        <p:nvSpPr>
          <p:cNvPr id="8" name="TextBox 7">
            <a:extLst>
              <a:ext uri="{FF2B5EF4-FFF2-40B4-BE49-F238E27FC236}">
                <a16:creationId xmlns:a16="http://schemas.microsoft.com/office/drawing/2014/main" id="{C197509A-99A3-E84F-B25F-1C4F696128F2}"/>
              </a:ext>
            </a:extLst>
          </p:cNvPr>
          <p:cNvSpPr txBox="1"/>
          <p:nvPr/>
        </p:nvSpPr>
        <p:spPr>
          <a:xfrm>
            <a:off x="685802" y="1418491"/>
            <a:ext cx="10901361" cy="707886"/>
          </a:xfrm>
          <a:prstGeom prst="rect">
            <a:avLst/>
          </a:prstGeom>
          <a:noFill/>
        </p:spPr>
        <p:txBody>
          <a:bodyPr wrap="square" rtlCol="0">
            <a:spAutoFit/>
          </a:bodyPr>
          <a:lstStyle/>
          <a:p>
            <a:r>
              <a:rPr lang="en-US" sz="2000" dirty="0"/>
              <a:t>A Neural Network is a set of functions which can learn patterns. The simplest possible neural network is one that has only one neuron in it. Let us look at an example:</a:t>
            </a:r>
          </a:p>
        </p:txBody>
      </p:sp>
      <p:pic>
        <p:nvPicPr>
          <p:cNvPr id="4" name="Picture 3">
            <a:extLst>
              <a:ext uri="{FF2B5EF4-FFF2-40B4-BE49-F238E27FC236}">
                <a16:creationId xmlns:a16="http://schemas.microsoft.com/office/drawing/2014/main" id="{5A2B9DE4-1383-D54B-A9A5-6DE5CA06279C}"/>
              </a:ext>
            </a:extLst>
          </p:cNvPr>
          <p:cNvPicPr>
            <a:picLocks noChangeAspect="1"/>
          </p:cNvPicPr>
          <p:nvPr/>
        </p:nvPicPr>
        <p:blipFill>
          <a:blip r:embed="rId3"/>
          <a:stretch>
            <a:fillRect/>
          </a:stretch>
        </p:blipFill>
        <p:spPr>
          <a:xfrm>
            <a:off x="685801" y="2430741"/>
            <a:ext cx="10885767" cy="479425"/>
          </a:xfrm>
          <a:prstGeom prst="rect">
            <a:avLst/>
          </a:prstGeom>
        </p:spPr>
      </p:pic>
      <p:sp>
        <p:nvSpPr>
          <p:cNvPr id="6" name="TextBox 5">
            <a:extLst>
              <a:ext uri="{FF2B5EF4-FFF2-40B4-BE49-F238E27FC236}">
                <a16:creationId xmlns:a16="http://schemas.microsoft.com/office/drawing/2014/main" id="{1AD9B41B-2A30-9F49-97A4-DD761A76210D}"/>
              </a:ext>
            </a:extLst>
          </p:cNvPr>
          <p:cNvSpPr txBox="1"/>
          <p:nvPr/>
        </p:nvSpPr>
        <p:spPr>
          <a:xfrm>
            <a:off x="670207" y="3321034"/>
            <a:ext cx="10901361" cy="3293209"/>
          </a:xfrm>
          <a:prstGeom prst="rect">
            <a:avLst/>
          </a:prstGeom>
          <a:noFill/>
        </p:spPr>
        <p:txBody>
          <a:bodyPr wrap="square" rtlCol="0">
            <a:spAutoFit/>
          </a:bodyPr>
          <a:lstStyle/>
          <a:p>
            <a:r>
              <a:rPr lang="en-US" sz="2000" dirty="0"/>
              <a:t>This is written using </a:t>
            </a:r>
            <a:r>
              <a:rPr lang="en-US" sz="2000" i="1" dirty="0"/>
              <a:t>Python</a:t>
            </a:r>
            <a:r>
              <a:rPr lang="en-US" sz="2000" dirty="0"/>
              <a:t> and </a:t>
            </a:r>
            <a:r>
              <a:rPr lang="en-US" sz="2000" i="1" dirty="0"/>
              <a:t>TensorFlow</a:t>
            </a:r>
            <a:r>
              <a:rPr lang="en-US" sz="2000" dirty="0"/>
              <a:t> and an API in </a:t>
            </a:r>
            <a:r>
              <a:rPr lang="en-US" sz="2000" i="1" dirty="0"/>
              <a:t>TensorFlow</a:t>
            </a:r>
            <a:r>
              <a:rPr lang="en-US" sz="2000" dirty="0"/>
              <a:t> called </a:t>
            </a:r>
            <a:r>
              <a:rPr lang="en-US" sz="2000" i="1" dirty="0" err="1"/>
              <a:t>Keras</a:t>
            </a:r>
            <a:r>
              <a:rPr lang="en-US" sz="2000" dirty="0"/>
              <a:t>. </a:t>
            </a:r>
            <a:r>
              <a:rPr lang="en-US" sz="2000" dirty="0" err="1"/>
              <a:t>Keras</a:t>
            </a:r>
            <a:r>
              <a:rPr lang="en-US" sz="2000" dirty="0"/>
              <a:t> makes it really easy to define neural networks. In </a:t>
            </a:r>
            <a:r>
              <a:rPr lang="en-US" sz="2000" dirty="0" err="1"/>
              <a:t>Keras</a:t>
            </a:r>
            <a:r>
              <a:rPr lang="en-US" sz="2000" dirty="0"/>
              <a:t>, you use the function </a:t>
            </a:r>
            <a:r>
              <a:rPr lang="en-US" sz="2000" b="1" i="1" dirty="0"/>
              <a:t>dense</a:t>
            </a:r>
            <a:r>
              <a:rPr lang="en-US" sz="2000" dirty="0"/>
              <a:t> to define a layer of connected neurons. </a:t>
            </a:r>
          </a:p>
          <a:p>
            <a:endParaRPr lang="en-US" sz="2000" dirty="0"/>
          </a:p>
          <a:p>
            <a:r>
              <a:rPr lang="en-US" sz="2000" dirty="0"/>
              <a:t>There's only one dense here. So there's only one layer and there's only one unit in it, so it's a single neuron. Successive layers are defined in sequence, hence the word sequential.  </a:t>
            </a:r>
          </a:p>
          <a:p>
            <a:endParaRPr lang="en-US" sz="2000" dirty="0"/>
          </a:p>
          <a:p>
            <a:r>
              <a:rPr lang="en-US" sz="2000" dirty="0"/>
              <a:t>You define the shape of what's input to the neural network in the first and in this case the only layer, and you can see that our input shape is just one value.</a:t>
            </a:r>
          </a:p>
          <a:p>
            <a:endParaRPr lang="en-US" sz="28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2244672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1"/>
            <a:ext cx="10709807" cy="647700"/>
          </a:xfrm>
        </p:spPr>
        <p:txBody>
          <a:bodyPr>
            <a:noAutofit/>
          </a:bodyPr>
          <a:lstStyle/>
          <a:p>
            <a:r>
              <a:rPr lang="en-US" sz="2800" dirty="0"/>
              <a:t>Building A single neuron Neural network – Loss &amp; Optimizer</a:t>
            </a:r>
          </a:p>
        </p:txBody>
      </p:sp>
      <p:sp>
        <p:nvSpPr>
          <p:cNvPr id="8" name="TextBox 7">
            <a:extLst>
              <a:ext uri="{FF2B5EF4-FFF2-40B4-BE49-F238E27FC236}">
                <a16:creationId xmlns:a16="http://schemas.microsoft.com/office/drawing/2014/main" id="{C197509A-99A3-E84F-B25F-1C4F696128F2}"/>
              </a:ext>
            </a:extLst>
          </p:cNvPr>
          <p:cNvSpPr txBox="1"/>
          <p:nvPr/>
        </p:nvSpPr>
        <p:spPr>
          <a:xfrm>
            <a:off x="685802" y="1418491"/>
            <a:ext cx="10901361" cy="5324535"/>
          </a:xfrm>
          <a:prstGeom prst="rect">
            <a:avLst/>
          </a:prstGeom>
          <a:noFill/>
        </p:spPr>
        <p:txBody>
          <a:bodyPr wrap="square" rtlCol="0">
            <a:spAutoFit/>
          </a:bodyPr>
          <a:lstStyle/>
          <a:p>
            <a:r>
              <a:rPr lang="en-US" sz="2000" dirty="0"/>
              <a:t>The neural network has no idea of the relationship between X and Y, so it makes a guess. Say it guesses Y equals 10X minus 10. It will then use the data that it knows about, that's the set of </a:t>
            </a:r>
            <a:r>
              <a:rPr lang="en-US" sz="2000" dirty="0" err="1"/>
              <a:t>Xs</a:t>
            </a:r>
            <a:r>
              <a:rPr lang="en-US" sz="2000" dirty="0"/>
              <a:t> and Ys that we've already seen to measure how good or how bad its guess was. </a:t>
            </a:r>
          </a:p>
          <a:p>
            <a:endParaRPr lang="en-US" sz="2000" dirty="0"/>
          </a:p>
          <a:p>
            <a:endParaRPr lang="en-US" sz="2000" dirty="0"/>
          </a:p>
          <a:p>
            <a:endParaRPr lang="en-US" sz="2000" dirty="0"/>
          </a:p>
          <a:p>
            <a:endParaRPr lang="en-US" sz="2000" dirty="0"/>
          </a:p>
          <a:p>
            <a:endParaRPr lang="en-US" sz="2000" dirty="0"/>
          </a:p>
          <a:p>
            <a:r>
              <a:rPr lang="en-US" sz="2000" dirty="0"/>
              <a:t>The </a:t>
            </a:r>
            <a:r>
              <a:rPr lang="en-US" sz="2000" b="1" i="1" dirty="0"/>
              <a:t>loss function </a:t>
            </a:r>
            <a:r>
              <a:rPr lang="en-US" sz="2000" dirty="0"/>
              <a:t>measures this and then gives the data to the optimizer which figures out the next guess. </a:t>
            </a:r>
          </a:p>
          <a:p>
            <a:r>
              <a:rPr lang="en-US" sz="2000" dirty="0"/>
              <a:t> </a:t>
            </a:r>
          </a:p>
          <a:p>
            <a:r>
              <a:rPr lang="en-US" sz="2000" dirty="0"/>
              <a:t>The </a:t>
            </a:r>
            <a:r>
              <a:rPr lang="en-US" sz="2000" i="1" dirty="0"/>
              <a:t>optimizer</a:t>
            </a:r>
            <a:r>
              <a:rPr lang="en-US" sz="2000" dirty="0"/>
              <a:t> ensures that each guess is better than the one before. As the guesses get better and better, the accuracy approaches 100 percent where loss is closer to zero.</a:t>
            </a:r>
          </a:p>
          <a:p>
            <a:endParaRPr lang="en-US" sz="2000" dirty="0"/>
          </a:p>
          <a:p>
            <a:r>
              <a:rPr lang="en-US" sz="2000" dirty="0"/>
              <a:t>In this case, the loss is mean squared error and the optimizer is SGD which stands for stochastic gradient descent.</a:t>
            </a:r>
          </a:p>
          <a:p>
            <a:endParaRPr lang="en-US" sz="20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3" name="Picture 2">
            <a:extLst>
              <a:ext uri="{FF2B5EF4-FFF2-40B4-BE49-F238E27FC236}">
                <a16:creationId xmlns:a16="http://schemas.microsoft.com/office/drawing/2014/main" id="{3BD13247-8BF4-8745-989A-8365FA47E654}"/>
              </a:ext>
            </a:extLst>
          </p:cNvPr>
          <p:cNvPicPr>
            <a:picLocks noChangeAspect="1"/>
          </p:cNvPicPr>
          <p:nvPr/>
        </p:nvPicPr>
        <p:blipFill>
          <a:blip r:embed="rId3"/>
          <a:stretch>
            <a:fillRect/>
          </a:stretch>
        </p:blipFill>
        <p:spPr>
          <a:xfrm>
            <a:off x="1035424" y="2683062"/>
            <a:ext cx="9906000" cy="927100"/>
          </a:xfrm>
          <a:prstGeom prst="rect">
            <a:avLst/>
          </a:prstGeom>
        </p:spPr>
      </p:pic>
    </p:spTree>
    <p:extLst>
      <p:ext uri="{BB962C8B-B14F-4D97-AF65-F5344CB8AC3E}">
        <p14:creationId xmlns:p14="http://schemas.microsoft.com/office/powerpoint/2010/main" val="290176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444501"/>
            <a:ext cx="10709807" cy="647700"/>
          </a:xfrm>
        </p:spPr>
        <p:txBody>
          <a:bodyPr>
            <a:normAutofit/>
          </a:bodyPr>
          <a:lstStyle/>
          <a:p>
            <a:r>
              <a:rPr lang="en-US" dirty="0"/>
              <a:t>Building A single neuron Neural network - Train</a:t>
            </a:r>
          </a:p>
        </p:txBody>
      </p:sp>
      <p:sp>
        <p:nvSpPr>
          <p:cNvPr id="8" name="TextBox 7">
            <a:extLst>
              <a:ext uri="{FF2B5EF4-FFF2-40B4-BE49-F238E27FC236}">
                <a16:creationId xmlns:a16="http://schemas.microsoft.com/office/drawing/2014/main" id="{C197509A-99A3-E84F-B25F-1C4F696128F2}"/>
              </a:ext>
            </a:extLst>
          </p:cNvPr>
          <p:cNvSpPr txBox="1"/>
          <p:nvPr/>
        </p:nvSpPr>
        <p:spPr>
          <a:xfrm>
            <a:off x="582708" y="1226497"/>
            <a:ext cx="11403104" cy="5909310"/>
          </a:xfrm>
          <a:prstGeom prst="rect">
            <a:avLst/>
          </a:prstGeom>
          <a:noFill/>
        </p:spPr>
        <p:txBody>
          <a:bodyPr wrap="square" rtlCol="0">
            <a:spAutoFit/>
          </a:bodyPr>
          <a:lstStyle/>
          <a:p>
            <a:r>
              <a:rPr lang="en-US" dirty="0"/>
              <a:t>Our next step is to represent the known data. These are the </a:t>
            </a:r>
            <a:r>
              <a:rPr lang="en-US" dirty="0" err="1"/>
              <a:t>Xs</a:t>
            </a:r>
            <a:r>
              <a:rPr lang="en-US" dirty="0"/>
              <a:t> and the Ys that you saw earlier. </a:t>
            </a:r>
          </a:p>
          <a:p>
            <a:r>
              <a:rPr lang="en-US" dirty="0"/>
              <a:t>The </a:t>
            </a:r>
            <a:r>
              <a:rPr lang="en-US" i="1" dirty="0" err="1"/>
              <a:t>np.array</a:t>
            </a:r>
            <a:r>
              <a:rPr lang="en-US" i="1" dirty="0"/>
              <a:t> </a:t>
            </a:r>
            <a:r>
              <a:rPr lang="en-US" dirty="0"/>
              <a:t>is using a Python library called </a:t>
            </a:r>
            <a:r>
              <a:rPr lang="en-US" i="1" dirty="0" err="1"/>
              <a:t>numpy</a:t>
            </a:r>
            <a:r>
              <a:rPr lang="en-US" dirty="0"/>
              <a:t> that makes data representation easier. </a:t>
            </a:r>
          </a:p>
          <a:p>
            <a:r>
              <a:rPr lang="en-US" dirty="0"/>
              <a:t>Here we have one list for the </a:t>
            </a:r>
            <a:r>
              <a:rPr lang="en-US" dirty="0" err="1"/>
              <a:t>Xs</a:t>
            </a:r>
            <a:r>
              <a:rPr lang="en-US" dirty="0"/>
              <a:t> and another one for the Ys. </a:t>
            </a:r>
          </a:p>
          <a:p>
            <a:endParaRPr lang="en-US" dirty="0"/>
          </a:p>
          <a:p>
            <a:endParaRPr lang="en-US" dirty="0"/>
          </a:p>
          <a:p>
            <a:endParaRPr lang="en-US" dirty="0"/>
          </a:p>
          <a:p>
            <a:endParaRPr lang="en-US" dirty="0"/>
          </a:p>
          <a:p>
            <a:r>
              <a:rPr lang="en-US" dirty="0"/>
              <a:t>The training takes place in the fit command. Here we're asking the model to figure out how to fit the X values to the Y values. The epochs equals 500 value means that it will go through the training loop 500 times. </a:t>
            </a:r>
          </a:p>
          <a:p>
            <a:endParaRPr lang="en-US" dirty="0"/>
          </a:p>
          <a:p>
            <a:endParaRPr lang="en-US" dirty="0"/>
          </a:p>
          <a:p>
            <a:endParaRPr lang="en-US" dirty="0"/>
          </a:p>
          <a:p>
            <a:r>
              <a:rPr lang="en-US" dirty="0"/>
              <a:t>This training loop is what I described earlier. Make a guess, measure how good or how bad the guesses with the loss function, then use the optimizer and the data to make another guess and repeat this.</a:t>
            </a:r>
          </a:p>
          <a:p>
            <a:endParaRPr lang="en-US" dirty="0"/>
          </a:p>
          <a:p>
            <a:endParaRPr lang="en-US" dirty="0"/>
          </a:p>
          <a:p>
            <a:r>
              <a:rPr lang="en-US" dirty="0"/>
              <a:t>When the model has finished training, it will then give you back values using the predict method. So it hasn't previously seen 10, and what do you think it will return when you pass it a 10? Why?</a:t>
            </a:r>
          </a:p>
          <a:p>
            <a:endParaRPr lang="en-US" sz="800" dirty="0"/>
          </a:p>
          <a:p>
            <a:r>
              <a:rPr lang="en-US" dirty="0"/>
              <a:t>Code is at: http://</a:t>
            </a:r>
            <a:r>
              <a:rPr lang="en-US" dirty="0" err="1"/>
              <a:t>bit.ly</a:t>
            </a:r>
            <a:r>
              <a:rPr lang="en-US" dirty="0"/>
              <a:t>/</a:t>
            </a:r>
            <a:r>
              <a:rPr lang="en-US" dirty="0" err="1"/>
              <a:t>nnhello</a:t>
            </a:r>
            <a:endParaRPr lang="en-US" dirty="0"/>
          </a:p>
          <a:p>
            <a:endParaRPr lang="en-US"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4" name="Picture 3">
            <a:extLst>
              <a:ext uri="{FF2B5EF4-FFF2-40B4-BE49-F238E27FC236}">
                <a16:creationId xmlns:a16="http://schemas.microsoft.com/office/drawing/2014/main" id="{AC9B01F9-963C-014C-B516-11B7792C9388}"/>
              </a:ext>
            </a:extLst>
          </p:cNvPr>
          <p:cNvPicPr>
            <a:picLocks noChangeAspect="1"/>
          </p:cNvPicPr>
          <p:nvPr/>
        </p:nvPicPr>
        <p:blipFill>
          <a:blip r:embed="rId3"/>
          <a:stretch>
            <a:fillRect/>
          </a:stretch>
        </p:blipFill>
        <p:spPr>
          <a:xfrm>
            <a:off x="1342838" y="2246484"/>
            <a:ext cx="8216900" cy="901700"/>
          </a:xfrm>
          <a:prstGeom prst="rect">
            <a:avLst/>
          </a:prstGeom>
        </p:spPr>
      </p:pic>
      <p:pic>
        <p:nvPicPr>
          <p:cNvPr id="9" name="Picture 8">
            <a:extLst>
              <a:ext uri="{FF2B5EF4-FFF2-40B4-BE49-F238E27FC236}">
                <a16:creationId xmlns:a16="http://schemas.microsoft.com/office/drawing/2014/main" id="{B0C62D1D-8284-7B43-AFB9-CEB8FFD07072}"/>
              </a:ext>
            </a:extLst>
          </p:cNvPr>
          <p:cNvPicPr>
            <a:picLocks noChangeAspect="1"/>
          </p:cNvPicPr>
          <p:nvPr/>
        </p:nvPicPr>
        <p:blipFill>
          <a:blip r:embed="rId4"/>
          <a:stretch>
            <a:fillRect/>
          </a:stretch>
        </p:blipFill>
        <p:spPr>
          <a:xfrm>
            <a:off x="1342838" y="3924901"/>
            <a:ext cx="8191500" cy="520700"/>
          </a:xfrm>
          <a:prstGeom prst="rect">
            <a:avLst/>
          </a:prstGeom>
        </p:spPr>
      </p:pic>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6D1E0810-9BBB-174B-8C44-47F6A68237C6}"/>
              </a:ext>
            </a:extLst>
          </p:cNvPr>
          <p:cNvPicPr>
            <a:picLocks noChangeAspect="1"/>
          </p:cNvPicPr>
          <p:nvPr/>
        </p:nvPicPr>
        <p:blipFill>
          <a:blip r:embed="rId5"/>
          <a:stretch>
            <a:fillRect/>
          </a:stretch>
        </p:blipFill>
        <p:spPr>
          <a:xfrm>
            <a:off x="1355538" y="5228842"/>
            <a:ext cx="8191500" cy="393700"/>
          </a:xfrm>
          <a:prstGeom prst="rect">
            <a:avLst/>
          </a:prstGeom>
        </p:spPr>
      </p:pic>
    </p:spTree>
    <p:extLst>
      <p:ext uri="{BB962C8B-B14F-4D97-AF65-F5344CB8AC3E}">
        <p14:creationId xmlns:p14="http://schemas.microsoft.com/office/powerpoint/2010/main" val="2216464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Simple Neural Net for House Price Prediction </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11403104" cy="5863144"/>
          </a:xfrm>
          <a:prstGeom prst="rect">
            <a:avLst/>
          </a:prstGeom>
          <a:noFill/>
        </p:spPr>
        <p:txBody>
          <a:bodyPr wrap="square" rtlCol="0">
            <a:spAutoFit/>
          </a:bodyPr>
          <a:lstStyle/>
          <a:p>
            <a:endParaRPr lang="en-US" sz="700" dirty="0"/>
          </a:p>
          <a:p>
            <a:r>
              <a:rPr lang="en-US" sz="1600" dirty="0"/>
              <a:t>Let us now create a simple neural network to predict the price of a house according to a simple formula:</a:t>
            </a:r>
          </a:p>
          <a:p>
            <a:r>
              <a:rPr lang="en-US" sz="1600" dirty="0"/>
              <a:t>If house pricing was as easy as a house costs 50k + 50k per bedroom, so that a 1 bedroom house costs 100k, a 2 bedroom house costs 150k etc.  </a:t>
            </a:r>
            <a:r>
              <a:rPr lang="en-US" sz="1600" dirty="0" err="1"/>
              <a:t>ie</a:t>
            </a:r>
            <a:r>
              <a:rPr lang="en-US" sz="1600" dirty="0"/>
              <a:t>.,Cost = 50 + bedrooms * 50</a:t>
            </a:r>
          </a:p>
          <a:p>
            <a:endParaRPr lang="en-US" sz="1600" dirty="0"/>
          </a:p>
          <a:p>
            <a:r>
              <a:rPr lang="en-US" sz="1600" dirty="0"/>
              <a:t>Let us create a simple one neuron neural network that learns this relationship so that it would predict a 7 bedroom house as costing close to 400k etc. Our input is:</a:t>
            </a:r>
          </a:p>
          <a:p>
            <a:endParaRPr lang="en-US" sz="1600" dirty="0"/>
          </a:p>
          <a:p>
            <a:endParaRPr lang="en-US" sz="1600" dirty="0"/>
          </a:p>
          <a:p>
            <a:r>
              <a:rPr lang="en-US" sz="1600" dirty="0"/>
              <a:t> </a:t>
            </a:r>
          </a:p>
          <a:p>
            <a:r>
              <a:rPr lang="en-US" sz="1600" dirty="0"/>
              <a:t>A simple one-neuron neural network model using </a:t>
            </a:r>
            <a:r>
              <a:rPr lang="en-US" sz="1600" dirty="0" err="1"/>
              <a:t>Keras</a:t>
            </a:r>
            <a:r>
              <a:rPr lang="en-US" sz="1600" dirty="0"/>
              <a:t> is as follows:</a:t>
            </a:r>
          </a:p>
          <a:p>
            <a:endParaRPr lang="en-US" sz="1600" dirty="0"/>
          </a:p>
          <a:p>
            <a:endParaRPr lang="en-US" sz="1600" dirty="0"/>
          </a:p>
          <a:p>
            <a:endParaRPr lang="en-US" sz="1600" dirty="0"/>
          </a:p>
          <a:p>
            <a:r>
              <a:rPr lang="en-US" sz="1600" dirty="0"/>
              <a:t>Train the model for 500 epochs:</a:t>
            </a:r>
          </a:p>
          <a:p>
            <a:endParaRPr lang="en-US" sz="1600" dirty="0"/>
          </a:p>
          <a:p>
            <a:endParaRPr lang="en-US" sz="1600" dirty="0"/>
          </a:p>
          <a:p>
            <a:r>
              <a:rPr lang="en-US" sz="1600" dirty="0"/>
              <a:t>With the training complete, use the model top predict the price of a 7 bedroom house</a:t>
            </a:r>
          </a:p>
          <a:p>
            <a:endParaRPr lang="en-US" sz="1600" dirty="0"/>
          </a:p>
          <a:p>
            <a:endParaRPr lang="en-US" sz="1600" dirty="0"/>
          </a:p>
          <a:p>
            <a:endParaRPr lang="en-US" sz="1600" dirty="0"/>
          </a:p>
          <a:p>
            <a:endParaRPr lang="en-US" sz="1600" dirty="0"/>
          </a:p>
          <a:p>
            <a:endParaRPr lang="en-US" sz="1600" dirty="0"/>
          </a:p>
          <a:p>
            <a:r>
              <a:rPr lang="en-US" sz="1600" dirty="0"/>
              <a:t>Code is at: http://</a:t>
            </a:r>
            <a:r>
              <a:rPr lang="en-US" sz="1600" dirty="0" err="1"/>
              <a:t>bit.ly</a:t>
            </a:r>
            <a:r>
              <a:rPr lang="en-US" sz="1600" dirty="0"/>
              <a:t>/</a:t>
            </a:r>
            <a:r>
              <a:rPr lang="en-US" sz="1600" dirty="0" err="1"/>
              <a:t>hpprediction</a:t>
            </a:r>
            <a:endParaRPr lang="en-US" sz="16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0C859FCC-F8A4-7049-8AB6-BA30D5A1609D}"/>
              </a:ext>
            </a:extLst>
          </p:cNvPr>
          <p:cNvPicPr>
            <a:picLocks noChangeAspect="1"/>
          </p:cNvPicPr>
          <p:nvPr/>
        </p:nvPicPr>
        <p:blipFill>
          <a:blip r:embed="rId3"/>
          <a:stretch>
            <a:fillRect/>
          </a:stretch>
        </p:blipFill>
        <p:spPr>
          <a:xfrm>
            <a:off x="977900" y="2541976"/>
            <a:ext cx="6629400" cy="622300"/>
          </a:xfrm>
          <a:prstGeom prst="rect">
            <a:avLst/>
          </a:prstGeom>
        </p:spPr>
      </p:pic>
      <p:pic>
        <p:nvPicPr>
          <p:cNvPr id="6" name="Picture 5">
            <a:extLst>
              <a:ext uri="{FF2B5EF4-FFF2-40B4-BE49-F238E27FC236}">
                <a16:creationId xmlns:a16="http://schemas.microsoft.com/office/drawing/2014/main" id="{11DDE6D6-5A78-204D-98CC-7CE59121487F}"/>
              </a:ext>
            </a:extLst>
          </p:cNvPr>
          <p:cNvPicPr>
            <a:picLocks noChangeAspect="1"/>
          </p:cNvPicPr>
          <p:nvPr/>
        </p:nvPicPr>
        <p:blipFill>
          <a:blip r:embed="rId4"/>
          <a:stretch>
            <a:fillRect/>
          </a:stretch>
        </p:blipFill>
        <p:spPr>
          <a:xfrm>
            <a:off x="977900" y="3538321"/>
            <a:ext cx="7848600" cy="609600"/>
          </a:xfrm>
          <a:prstGeom prst="rect">
            <a:avLst/>
          </a:prstGeom>
        </p:spPr>
      </p:pic>
      <p:pic>
        <p:nvPicPr>
          <p:cNvPr id="12" name="Picture 11">
            <a:extLst>
              <a:ext uri="{FF2B5EF4-FFF2-40B4-BE49-F238E27FC236}">
                <a16:creationId xmlns:a16="http://schemas.microsoft.com/office/drawing/2014/main" id="{1945F145-1F0C-DA4C-BC83-E6372352DDA6}"/>
              </a:ext>
            </a:extLst>
          </p:cNvPr>
          <p:cNvPicPr>
            <a:picLocks noChangeAspect="1"/>
          </p:cNvPicPr>
          <p:nvPr/>
        </p:nvPicPr>
        <p:blipFill>
          <a:blip r:embed="rId5"/>
          <a:stretch>
            <a:fillRect/>
          </a:stretch>
        </p:blipFill>
        <p:spPr>
          <a:xfrm>
            <a:off x="977900" y="4425002"/>
            <a:ext cx="7899400" cy="444500"/>
          </a:xfrm>
          <a:prstGeom prst="rect">
            <a:avLst/>
          </a:prstGeom>
        </p:spPr>
      </p:pic>
      <p:pic>
        <p:nvPicPr>
          <p:cNvPr id="13" name="Picture 12">
            <a:extLst>
              <a:ext uri="{FF2B5EF4-FFF2-40B4-BE49-F238E27FC236}">
                <a16:creationId xmlns:a16="http://schemas.microsoft.com/office/drawing/2014/main" id="{6FC430E4-F8A9-C34C-8BE3-A73514B0EA93}"/>
              </a:ext>
            </a:extLst>
          </p:cNvPr>
          <p:cNvPicPr>
            <a:picLocks noChangeAspect="1"/>
          </p:cNvPicPr>
          <p:nvPr/>
        </p:nvPicPr>
        <p:blipFill>
          <a:blip r:embed="rId6"/>
          <a:stretch>
            <a:fillRect/>
          </a:stretch>
        </p:blipFill>
        <p:spPr>
          <a:xfrm>
            <a:off x="977900" y="5223762"/>
            <a:ext cx="9728200" cy="1041400"/>
          </a:xfrm>
          <a:prstGeom prst="rect">
            <a:avLst/>
          </a:prstGeom>
        </p:spPr>
      </p:pic>
    </p:spTree>
    <p:extLst>
      <p:ext uri="{BB962C8B-B14F-4D97-AF65-F5344CB8AC3E}">
        <p14:creationId xmlns:p14="http://schemas.microsoft.com/office/powerpoint/2010/main" val="3019622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Tinker with a NEURAL NETWORK in REAL-TIME</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11050492" cy="2231380"/>
          </a:xfrm>
          <a:prstGeom prst="rect">
            <a:avLst/>
          </a:prstGeom>
          <a:noFill/>
        </p:spPr>
        <p:txBody>
          <a:bodyPr wrap="square" rtlCol="0">
            <a:spAutoFit/>
          </a:bodyPr>
          <a:lstStyle/>
          <a:p>
            <a:endParaRPr lang="en-US" sz="700" dirty="0"/>
          </a:p>
          <a:p>
            <a:r>
              <a:rPr lang="en-US" dirty="0"/>
              <a:t>Deep playground is an interactive visualization of neural networks located at </a:t>
            </a:r>
            <a:r>
              <a:rPr lang="en-US" dirty="0">
                <a:hlinkClick r:id="rId3"/>
              </a:rPr>
              <a:t>https://playground.tensorflow.org</a:t>
            </a:r>
            <a:endParaRPr lang="en-US" dirty="0"/>
          </a:p>
          <a:p>
            <a:endParaRPr lang="en-US" sz="1600" dirty="0"/>
          </a:p>
          <a:p>
            <a:r>
              <a:rPr lang="en-US" sz="1600" dirty="0"/>
              <a:t>It has four datasets with two input features and one output label. The two input features are represented by the coordinates X1 in the horizontal axis and X2 in the vertical axis. </a:t>
            </a:r>
            <a:r>
              <a:rPr lang="en-US" dirty="0"/>
              <a:t>The output label is the color of the dots, blue (+1) or orange (-1).</a:t>
            </a:r>
          </a:p>
          <a:p>
            <a:endParaRPr lang="en-US" sz="1600" dirty="0"/>
          </a:p>
          <a:p>
            <a:r>
              <a:rPr lang="en-US" sz="1600" dirty="0"/>
              <a:t>When you click the play button it is actually training a neural network that runs in your browser. The background color of the output changes from light shades (representing 0) to blue and orange patterns that illustrate what the network will predict for new input.</a:t>
            </a:r>
          </a:p>
          <a:p>
            <a:endParaRPr lang="en-US" sz="16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88A9EE1C-438B-E04B-ABA7-F0579211AADD}"/>
              </a:ext>
            </a:extLst>
          </p:cNvPr>
          <p:cNvPicPr>
            <a:picLocks/>
          </p:cNvPicPr>
          <p:nvPr/>
        </p:nvPicPr>
        <p:blipFill>
          <a:blip r:embed="rId4"/>
          <a:stretch>
            <a:fillRect/>
          </a:stretch>
        </p:blipFill>
        <p:spPr>
          <a:xfrm>
            <a:off x="6357495" y="2930670"/>
            <a:ext cx="2523744" cy="1645920"/>
          </a:xfrm>
          <a:prstGeom prst="rect">
            <a:avLst/>
          </a:prstGeom>
        </p:spPr>
      </p:pic>
      <p:pic>
        <p:nvPicPr>
          <p:cNvPr id="9" name="Picture 8">
            <a:extLst>
              <a:ext uri="{FF2B5EF4-FFF2-40B4-BE49-F238E27FC236}">
                <a16:creationId xmlns:a16="http://schemas.microsoft.com/office/drawing/2014/main" id="{D9C2A4E4-D10E-6747-AC75-F8B0E529987A}"/>
              </a:ext>
            </a:extLst>
          </p:cNvPr>
          <p:cNvPicPr>
            <a:picLocks noChangeAspect="1"/>
          </p:cNvPicPr>
          <p:nvPr/>
        </p:nvPicPr>
        <p:blipFill>
          <a:blip r:embed="rId5"/>
          <a:stretch>
            <a:fillRect/>
          </a:stretch>
        </p:blipFill>
        <p:spPr>
          <a:xfrm>
            <a:off x="774700" y="2930670"/>
            <a:ext cx="2526635" cy="1645920"/>
          </a:xfrm>
          <a:prstGeom prst="rect">
            <a:avLst/>
          </a:prstGeom>
        </p:spPr>
      </p:pic>
      <p:pic>
        <p:nvPicPr>
          <p:cNvPr id="11" name="Picture 10">
            <a:extLst>
              <a:ext uri="{FF2B5EF4-FFF2-40B4-BE49-F238E27FC236}">
                <a16:creationId xmlns:a16="http://schemas.microsoft.com/office/drawing/2014/main" id="{CA2075AA-238C-3145-9C3C-059B268D428A}"/>
              </a:ext>
            </a:extLst>
          </p:cNvPr>
          <p:cNvPicPr>
            <a:picLocks/>
          </p:cNvPicPr>
          <p:nvPr/>
        </p:nvPicPr>
        <p:blipFill>
          <a:blip r:embed="rId6"/>
          <a:stretch>
            <a:fillRect/>
          </a:stretch>
        </p:blipFill>
        <p:spPr>
          <a:xfrm>
            <a:off x="3567543" y="2930670"/>
            <a:ext cx="2523744" cy="1645920"/>
          </a:xfrm>
          <a:prstGeom prst="rect">
            <a:avLst/>
          </a:prstGeom>
        </p:spPr>
      </p:pic>
      <p:pic>
        <p:nvPicPr>
          <p:cNvPr id="14" name="Picture 13">
            <a:extLst>
              <a:ext uri="{FF2B5EF4-FFF2-40B4-BE49-F238E27FC236}">
                <a16:creationId xmlns:a16="http://schemas.microsoft.com/office/drawing/2014/main" id="{4D93E3E1-1ACE-7445-8CC6-BD99E1F0926D}"/>
              </a:ext>
            </a:extLst>
          </p:cNvPr>
          <p:cNvPicPr>
            <a:picLocks/>
          </p:cNvPicPr>
          <p:nvPr/>
        </p:nvPicPr>
        <p:blipFill>
          <a:blip r:embed="rId7"/>
          <a:stretch>
            <a:fillRect/>
          </a:stretch>
        </p:blipFill>
        <p:spPr>
          <a:xfrm>
            <a:off x="9147447" y="2919721"/>
            <a:ext cx="2523744" cy="1645920"/>
          </a:xfrm>
          <a:prstGeom prst="rect">
            <a:avLst/>
          </a:prstGeom>
        </p:spPr>
      </p:pic>
      <p:sp>
        <p:nvSpPr>
          <p:cNvPr id="15" name="TextBox 14">
            <a:extLst>
              <a:ext uri="{FF2B5EF4-FFF2-40B4-BE49-F238E27FC236}">
                <a16:creationId xmlns:a16="http://schemas.microsoft.com/office/drawing/2014/main" id="{882C29D5-93D5-954E-8AC3-0D5097BF8F5A}"/>
              </a:ext>
            </a:extLst>
          </p:cNvPr>
          <p:cNvSpPr txBox="1"/>
          <p:nvPr/>
        </p:nvSpPr>
        <p:spPr>
          <a:xfrm>
            <a:off x="956919" y="4654649"/>
            <a:ext cx="2162195" cy="646331"/>
          </a:xfrm>
          <a:prstGeom prst="rect">
            <a:avLst/>
          </a:prstGeom>
          <a:noFill/>
        </p:spPr>
        <p:txBody>
          <a:bodyPr wrap="none" rtlCol="0">
            <a:spAutoFit/>
          </a:bodyPr>
          <a:lstStyle/>
          <a:p>
            <a:pPr algn="ctr"/>
            <a:r>
              <a:rPr lang="en-US" dirty="0"/>
              <a:t>Circle dataset solved </a:t>
            </a:r>
          </a:p>
          <a:p>
            <a:pPr algn="ctr"/>
            <a:r>
              <a:rPr lang="en-US" dirty="0"/>
              <a:t>in 100 Epochs</a:t>
            </a:r>
          </a:p>
        </p:txBody>
      </p:sp>
      <p:sp>
        <p:nvSpPr>
          <p:cNvPr id="16" name="TextBox 15">
            <a:extLst>
              <a:ext uri="{FF2B5EF4-FFF2-40B4-BE49-F238E27FC236}">
                <a16:creationId xmlns:a16="http://schemas.microsoft.com/office/drawing/2014/main" id="{CA3D63F0-3129-F54F-99BB-7AC94D065E1B}"/>
              </a:ext>
            </a:extLst>
          </p:cNvPr>
          <p:cNvSpPr txBox="1"/>
          <p:nvPr/>
        </p:nvSpPr>
        <p:spPr>
          <a:xfrm>
            <a:off x="3472923" y="4654649"/>
            <a:ext cx="2712987" cy="646331"/>
          </a:xfrm>
          <a:prstGeom prst="rect">
            <a:avLst/>
          </a:prstGeom>
          <a:noFill/>
        </p:spPr>
        <p:txBody>
          <a:bodyPr wrap="none" rtlCol="0">
            <a:spAutoFit/>
          </a:bodyPr>
          <a:lstStyle/>
          <a:p>
            <a:pPr algn="ctr"/>
            <a:r>
              <a:rPr lang="en-US" dirty="0"/>
              <a:t>Two cluster dataset solved </a:t>
            </a:r>
          </a:p>
          <a:p>
            <a:pPr algn="ctr"/>
            <a:r>
              <a:rPr lang="en-US" dirty="0"/>
              <a:t>in 74 Epochs</a:t>
            </a:r>
          </a:p>
        </p:txBody>
      </p:sp>
      <p:sp>
        <p:nvSpPr>
          <p:cNvPr id="17" name="TextBox 16">
            <a:extLst>
              <a:ext uri="{FF2B5EF4-FFF2-40B4-BE49-F238E27FC236}">
                <a16:creationId xmlns:a16="http://schemas.microsoft.com/office/drawing/2014/main" id="{34AA5DF4-BA61-0446-B745-46E826D0FC83}"/>
              </a:ext>
            </a:extLst>
          </p:cNvPr>
          <p:cNvSpPr txBox="1"/>
          <p:nvPr/>
        </p:nvSpPr>
        <p:spPr>
          <a:xfrm>
            <a:off x="6457096" y="4654649"/>
            <a:ext cx="2324547" cy="646331"/>
          </a:xfrm>
          <a:prstGeom prst="rect">
            <a:avLst/>
          </a:prstGeom>
          <a:noFill/>
        </p:spPr>
        <p:txBody>
          <a:bodyPr wrap="none" rtlCol="0">
            <a:spAutoFit/>
          </a:bodyPr>
          <a:lstStyle/>
          <a:p>
            <a:pPr algn="ctr"/>
            <a:r>
              <a:rPr lang="en-US" dirty="0"/>
              <a:t>Four quadrant dataset </a:t>
            </a:r>
          </a:p>
          <a:p>
            <a:pPr algn="ctr"/>
            <a:r>
              <a:rPr lang="en-US" dirty="0"/>
              <a:t>solved in 111 Epochs</a:t>
            </a:r>
          </a:p>
        </p:txBody>
      </p:sp>
      <p:sp>
        <p:nvSpPr>
          <p:cNvPr id="18" name="TextBox 17">
            <a:extLst>
              <a:ext uri="{FF2B5EF4-FFF2-40B4-BE49-F238E27FC236}">
                <a16:creationId xmlns:a16="http://schemas.microsoft.com/office/drawing/2014/main" id="{B2847676-9F3F-994C-8072-A153F47B9B7F}"/>
              </a:ext>
            </a:extLst>
          </p:cNvPr>
          <p:cNvSpPr txBox="1"/>
          <p:nvPr/>
        </p:nvSpPr>
        <p:spPr>
          <a:xfrm>
            <a:off x="9251021" y="4654649"/>
            <a:ext cx="2316596" cy="923330"/>
          </a:xfrm>
          <a:prstGeom prst="rect">
            <a:avLst/>
          </a:prstGeom>
          <a:noFill/>
        </p:spPr>
        <p:txBody>
          <a:bodyPr wrap="none" rtlCol="0">
            <a:spAutoFit/>
          </a:bodyPr>
          <a:lstStyle/>
          <a:p>
            <a:pPr algn="ctr"/>
            <a:r>
              <a:rPr lang="en-US" dirty="0"/>
              <a:t>Swirl dataset does not </a:t>
            </a:r>
          </a:p>
          <a:p>
            <a:pPr algn="ctr"/>
            <a:r>
              <a:rPr lang="en-US" dirty="0"/>
              <a:t>converge even after </a:t>
            </a:r>
          </a:p>
          <a:p>
            <a:pPr algn="ctr"/>
            <a:r>
              <a:rPr lang="en-US" dirty="0"/>
              <a:t>3500 Epochs</a:t>
            </a:r>
          </a:p>
        </p:txBody>
      </p:sp>
      <p:pic>
        <p:nvPicPr>
          <p:cNvPr id="20" name="Picture 19">
            <a:extLst>
              <a:ext uri="{FF2B5EF4-FFF2-40B4-BE49-F238E27FC236}">
                <a16:creationId xmlns:a16="http://schemas.microsoft.com/office/drawing/2014/main" id="{8E687046-E5E9-8C40-8932-5819B8A32B10}"/>
              </a:ext>
            </a:extLst>
          </p:cNvPr>
          <p:cNvPicPr>
            <a:picLocks noChangeAspect="1"/>
          </p:cNvPicPr>
          <p:nvPr/>
        </p:nvPicPr>
        <p:blipFill>
          <a:blip r:embed="rId8"/>
          <a:stretch>
            <a:fillRect/>
          </a:stretch>
        </p:blipFill>
        <p:spPr>
          <a:xfrm>
            <a:off x="1620863" y="3916745"/>
            <a:ext cx="828249" cy="828249"/>
          </a:xfrm>
          <a:prstGeom prst="rect">
            <a:avLst/>
          </a:prstGeom>
        </p:spPr>
      </p:pic>
      <p:pic>
        <p:nvPicPr>
          <p:cNvPr id="21" name="Picture 20">
            <a:extLst>
              <a:ext uri="{FF2B5EF4-FFF2-40B4-BE49-F238E27FC236}">
                <a16:creationId xmlns:a16="http://schemas.microsoft.com/office/drawing/2014/main" id="{2D013650-ABFC-6943-BEFA-C74AC3897AF7}"/>
              </a:ext>
            </a:extLst>
          </p:cNvPr>
          <p:cNvPicPr>
            <a:picLocks noChangeAspect="1"/>
          </p:cNvPicPr>
          <p:nvPr/>
        </p:nvPicPr>
        <p:blipFill>
          <a:blip r:embed="rId8"/>
          <a:stretch>
            <a:fillRect/>
          </a:stretch>
        </p:blipFill>
        <p:spPr>
          <a:xfrm>
            <a:off x="4501753" y="3938654"/>
            <a:ext cx="828249" cy="828249"/>
          </a:xfrm>
          <a:prstGeom prst="rect">
            <a:avLst/>
          </a:prstGeom>
        </p:spPr>
      </p:pic>
      <p:pic>
        <p:nvPicPr>
          <p:cNvPr id="22" name="Picture 21">
            <a:extLst>
              <a:ext uri="{FF2B5EF4-FFF2-40B4-BE49-F238E27FC236}">
                <a16:creationId xmlns:a16="http://schemas.microsoft.com/office/drawing/2014/main" id="{77E96905-FBC6-3E41-B43B-575E71204E01}"/>
              </a:ext>
            </a:extLst>
          </p:cNvPr>
          <p:cNvPicPr>
            <a:picLocks noChangeAspect="1"/>
          </p:cNvPicPr>
          <p:nvPr/>
        </p:nvPicPr>
        <p:blipFill>
          <a:blip r:embed="rId8"/>
          <a:stretch>
            <a:fillRect/>
          </a:stretch>
        </p:blipFill>
        <p:spPr>
          <a:xfrm>
            <a:off x="7200767" y="3938654"/>
            <a:ext cx="828249" cy="828249"/>
          </a:xfrm>
          <a:prstGeom prst="rect">
            <a:avLst/>
          </a:prstGeom>
        </p:spPr>
      </p:pic>
      <p:pic>
        <p:nvPicPr>
          <p:cNvPr id="26" name="Picture 25">
            <a:extLst>
              <a:ext uri="{FF2B5EF4-FFF2-40B4-BE49-F238E27FC236}">
                <a16:creationId xmlns:a16="http://schemas.microsoft.com/office/drawing/2014/main" id="{2D384EDA-8333-8B4D-9771-5E61811088AC}"/>
              </a:ext>
            </a:extLst>
          </p:cNvPr>
          <p:cNvPicPr>
            <a:picLocks noChangeAspect="1"/>
          </p:cNvPicPr>
          <p:nvPr/>
        </p:nvPicPr>
        <p:blipFill>
          <a:blip r:embed="rId9"/>
          <a:stretch>
            <a:fillRect/>
          </a:stretch>
        </p:blipFill>
        <p:spPr>
          <a:xfrm>
            <a:off x="10034083" y="3943943"/>
            <a:ext cx="822960" cy="822960"/>
          </a:xfrm>
          <a:prstGeom prst="rect">
            <a:avLst/>
          </a:prstGeom>
        </p:spPr>
      </p:pic>
      <p:sp>
        <p:nvSpPr>
          <p:cNvPr id="27" name="Rectangle 26">
            <a:extLst>
              <a:ext uri="{FF2B5EF4-FFF2-40B4-BE49-F238E27FC236}">
                <a16:creationId xmlns:a16="http://schemas.microsoft.com/office/drawing/2014/main" id="{B7BD25FA-5AAC-A54B-B974-C3D916D653C3}"/>
              </a:ext>
            </a:extLst>
          </p:cNvPr>
          <p:cNvSpPr/>
          <p:nvPr/>
        </p:nvSpPr>
        <p:spPr>
          <a:xfrm>
            <a:off x="2889610" y="5823898"/>
            <a:ext cx="6563668" cy="369332"/>
          </a:xfrm>
          <a:prstGeom prst="rect">
            <a:avLst/>
          </a:prstGeom>
        </p:spPr>
        <p:txBody>
          <a:bodyPr wrap="square">
            <a:spAutoFit/>
          </a:bodyPr>
          <a:lstStyle/>
          <a:p>
            <a:pPr algn="ctr"/>
            <a:r>
              <a:rPr lang="en-US" b="1" dirty="0"/>
              <a:t>So how can we get the swirl dataset to converge on a solution?</a:t>
            </a:r>
            <a:endParaRPr lang="en-US" dirty="0"/>
          </a:p>
        </p:txBody>
      </p:sp>
    </p:spTree>
    <p:extLst>
      <p:ext uri="{BB962C8B-B14F-4D97-AF65-F5344CB8AC3E}">
        <p14:creationId xmlns:p14="http://schemas.microsoft.com/office/powerpoint/2010/main" val="3539588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Feature engineering to the rescue</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711201"/>
            <a:ext cx="11050492" cy="1031051"/>
          </a:xfrm>
          <a:prstGeom prst="rect">
            <a:avLst/>
          </a:prstGeom>
          <a:noFill/>
        </p:spPr>
        <p:txBody>
          <a:bodyPr wrap="square" rtlCol="0">
            <a:spAutoFit/>
          </a:bodyPr>
          <a:lstStyle/>
          <a:p>
            <a:endParaRPr lang="en-US" sz="700" dirty="0"/>
          </a:p>
          <a:p>
            <a:r>
              <a:rPr lang="en-US" dirty="0"/>
              <a:t>One way is to do feature engineering. Add new input features. You take the input features and square them, multiply them together, take sin and cos and feed them into a shallow neural network. This represents </a:t>
            </a:r>
            <a:r>
              <a:rPr lang="en-US" i="1" dirty="0"/>
              <a:t>Transformation</a:t>
            </a:r>
            <a:r>
              <a:rPr lang="en-US" dirty="0"/>
              <a:t> in classical feature engineering.</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81116097-8F1F-164E-BB57-E7F3315EF38B}"/>
              </a:ext>
            </a:extLst>
          </p:cNvPr>
          <p:cNvPicPr>
            <a:picLocks noChangeAspect="1"/>
          </p:cNvPicPr>
          <p:nvPr/>
        </p:nvPicPr>
        <p:blipFill>
          <a:blip r:embed="rId3"/>
          <a:stretch>
            <a:fillRect/>
          </a:stretch>
        </p:blipFill>
        <p:spPr>
          <a:xfrm>
            <a:off x="2788010" y="1824616"/>
            <a:ext cx="3047682" cy="1780717"/>
          </a:xfrm>
          <a:prstGeom prst="rect">
            <a:avLst/>
          </a:prstGeom>
        </p:spPr>
      </p:pic>
      <p:sp>
        <p:nvSpPr>
          <p:cNvPr id="23" name="TextBox 22">
            <a:extLst>
              <a:ext uri="{FF2B5EF4-FFF2-40B4-BE49-F238E27FC236}">
                <a16:creationId xmlns:a16="http://schemas.microsoft.com/office/drawing/2014/main" id="{C5165F6D-416B-904E-B52E-CBC005CEBB61}"/>
              </a:ext>
            </a:extLst>
          </p:cNvPr>
          <p:cNvSpPr txBox="1"/>
          <p:nvPr/>
        </p:nvSpPr>
        <p:spPr>
          <a:xfrm>
            <a:off x="6524323" y="2059253"/>
            <a:ext cx="3038777" cy="1200329"/>
          </a:xfrm>
          <a:prstGeom prst="rect">
            <a:avLst/>
          </a:prstGeom>
          <a:noFill/>
        </p:spPr>
        <p:txBody>
          <a:bodyPr wrap="square" rtlCol="0">
            <a:spAutoFit/>
          </a:bodyPr>
          <a:lstStyle/>
          <a:p>
            <a:r>
              <a:rPr lang="en-US" dirty="0"/>
              <a:t>By adding multiple features on top of existing data set, we are able to see convergence in less than 1000 epochs</a:t>
            </a:r>
          </a:p>
        </p:txBody>
      </p:sp>
      <p:sp>
        <p:nvSpPr>
          <p:cNvPr id="24" name="TextBox 23">
            <a:extLst>
              <a:ext uri="{FF2B5EF4-FFF2-40B4-BE49-F238E27FC236}">
                <a16:creationId xmlns:a16="http://schemas.microsoft.com/office/drawing/2014/main" id="{39103D94-0972-0044-93C5-B54AFE0F106F}"/>
              </a:ext>
            </a:extLst>
          </p:cNvPr>
          <p:cNvSpPr txBox="1"/>
          <p:nvPr/>
        </p:nvSpPr>
        <p:spPr>
          <a:xfrm>
            <a:off x="620699" y="3576583"/>
            <a:ext cx="11050492" cy="2400657"/>
          </a:xfrm>
          <a:prstGeom prst="rect">
            <a:avLst/>
          </a:prstGeom>
          <a:noFill/>
        </p:spPr>
        <p:txBody>
          <a:bodyPr wrap="square" rtlCol="0">
            <a:spAutoFit/>
          </a:bodyPr>
          <a:lstStyle/>
          <a:p>
            <a:endParaRPr lang="en-US" sz="600" dirty="0"/>
          </a:p>
          <a:p>
            <a:r>
              <a:rPr lang="en-US" sz="1600" dirty="0"/>
              <a:t>In machine learning a series of </a:t>
            </a:r>
            <a:r>
              <a:rPr lang="en-US" sz="1600" i="1" dirty="0"/>
              <a:t>predictor variables </a:t>
            </a:r>
            <a:r>
              <a:rPr lang="en-US" sz="1600" dirty="0"/>
              <a:t>that contain data believed to be predictive of the </a:t>
            </a:r>
            <a:r>
              <a:rPr lang="en-US" sz="1600" i="1" dirty="0"/>
              <a:t>outcome variable</a:t>
            </a:r>
            <a:r>
              <a:rPr lang="en-US" sz="1600" dirty="0"/>
              <a:t> are called </a:t>
            </a:r>
            <a:r>
              <a:rPr lang="en-US" sz="1600" b="1" i="1" dirty="0"/>
              <a:t>features</a:t>
            </a:r>
            <a:r>
              <a:rPr lang="en-US" sz="1600" dirty="0"/>
              <a:t>.  </a:t>
            </a:r>
          </a:p>
          <a:p>
            <a:endParaRPr lang="en-US" sz="1600" dirty="0"/>
          </a:p>
          <a:p>
            <a:r>
              <a:rPr lang="en-US" sz="1600" b="1" dirty="0"/>
              <a:t>Feature engineering </a:t>
            </a:r>
            <a:r>
              <a:rPr lang="en-US" sz="1600" dirty="0"/>
              <a:t>refers to a process of selecting and transforming these predictor variables when creating a predictive model. The process also called pre-processing involves a combination of data analysis, applying rules of thumb, and judgement.  </a:t>
            </a:r>
          </a:p>
          <a:p>
            <a:endParaRPr lang="en-US" sz="1600" dirty="0"/>
          </a:p>
          <a:p>
            <a:r>
              <a:rPr lang="en-US" sz="1600" dirty="0"/>
              <a:t>For example, in a model predicting property prices, the data showing the actual prices is the outcome variable. The data showing things, such as the size of the house, number of bedrooms, and location, are the predictor variables. These are believed to determine the value of the property.</a:t>
            </a:r>
          </a:p>
        </p:txBody>
      </p:sp>
      <p:sp>
        <p:nvSpPr>
          <p:cNvPr id="25" name="Rectangle 24">
            <a:extLst>
              <a:ext uri="{FF2B5EF4-FFF2-40B4-BE49-F238E27FC236}">
                <a16:creationId xmlns:a16="http://schemas.microsoft.com/office/drawing/2014/main" id="{2C5CD06C-7C2C-3146-8AE1-A4032DE8EC87}"/>
              </a:ext>
            </a:extLst>
          </p:cNvPr>
          <p:cNvSpPr/>
          <p:nvPr/>
        </p:nvSpPr>
        <p:spPr>
          <a:xfrm>
            <a:off x="2927720" y="6109575"/>
            <a:ext cx="6563668" cy="369332"/>
          </a:xfrm>
          <a:prstGeom prst="rect">
            <a:avLst/>
          </a:prstGeom>
        </p:spPr>
        <p:txBody>
          <a:bodyPr wrap="square">
            <a:spAutoFit/>
          </a:bodyPr>
          <a:lstStyle/>
          <a:p>
            <a:pPr algn="ctr"/>
            <a:r>
              <a:rPr lang="en-US" b="1" dirty="0"/>
              <a:t>Feature Engineering is an art more than a science</a:t>
            </a:r>
            <a:endParaRPr lang="en-US" dirty="0"/>
          </a:p>
        </p:txBody>
      </p:sp>
    </p:spTree>
    <p:extLst>
      <p:ext uri="{BB962C8B-B14F-4D97-AF65-F5344CB8AC3E}">
        <p14:creationId xmlns:p14="http://schemas.microsoft.com/office/powerpoint/2010/main" val="1705039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The Deep Learning Approach</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11050492" cy="754053"/>
          </a:xfrm>
          <a:prstGeom prst="rect">
            <a:avLst/>
          </a:prstGeom>
          <a:noFill/>
        </p:spPr>
        <p:txBody>
          <a:bodyPr wrap="square" rtlCol="0">
            <a:spAutoFit/>
          </a:bodyPr>
          <a:lstStyle/>
          <a:p>
            <a:endParaRPr lang="en-US" sz="700" dirty="0"/>
          </a:p>
          <a:p>
            <a:r>
              <a:rPr lang="en-US" dirty="0"/>
              <a:t>Another approach is to use deep learning. You don’t cleverly manipulate the input features (a process that gets much more difficult on less trivial examples). You simply only use the raw inputs, X1 and X2. But you add more layers.</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C5165F6D-416B-904E-B52E-CBC005CEBB61}"/>
              </a:ext>
            </a:extLst>
          </p:cNvPr>
          <p:cNvSpPr txBox="1"/>
          <p:nvPr/>
        </p:nvSpPr>
        <p:spPr>
          <a:xfrm>
            <a:off x="6524323" y="2211653"/>
            <a:ext cx="3038777" cy="1200329"/>
          </a:xfrm>
          <a:prstGeom prst="rect">
            <a:avLst/>
          </a:prstGeom>
          <a:noFill/>
        </p:spPr>
        <p:txBody>
          <a:bodyPr wrap="square" rtlCol="0">
            <a:spAutoFit/>
          </a:bodyPr>
          <a:lstStyle/>
          <a:p>
            <a:r>
              <a:rPr lang="en-US" dirty="0"/>
              <a:t>This deep layer neural network converges on the swirl dataset with only X1 and X2 features in 333 epochs </a:t>
            </a:r>
          </a:p>
        </p:txBody>
      </p:sp>
      <p:sp>
        <p:nvSpPr>
          <p:cNvPr id="24" name="TextBox 23">
            <a:extLst>
              <a:ext uri="{FF2B5EF4-FFF2-40B4-BE49-F238E27FC236}">
                <a16:creationId xmlns:a16="http://schemas.microsoft.com/office/drawing/2014/main" id="{39103D94-0972-0044-93C5-B54AFE0F106F}"/>
              </a:ext>
            </a:extLst>
          </p:cNvPr>
          <p:cNvSpPr txBox="1"/>
          <p:nvPr/>
        </p:nvSpPr>
        <p:spPr>
          <a:xfrm>
            <a:off x="620699" y="3860074"/>
            <a:ext cx="11050492" cy="2308324"/>
          </a:xfrm>
          <a:prstGeom prst="rect">
            <a:avLst/>
          </a:prstGeom>
          <a:noFill/>
        </p:spPr>
        <p:txBody>
          <a:bodyPr wrap="square" rtlCol="0">
            <a:spAutoFit/>
          </a:bodyPr>
          <a:lstStyle/>
          <a:p>
            <a:r>
              <a:rPr lang="en-US" dirty="0"/>
              <a:t>In this setup, we have six hidden layers, set the </a:t>
            </a:r>
            <a:r>
              <a:rPr lang="en-US" i="1" dirty="0"/>
              <a:t>regularization</a:t>
            </a:r>
            <a:r>
              <a:rPr lang="en-US" dirty="0"/>
              <a:t> to L2 with a rate of 0.001 and activation is set to </a:t>
            </a:r>
            <a:r>
              <a:rPr lang="en-US" dirty="0" err="1"/>
              <a:t>ReLU</a:t>
            </a:r>
            <a:r>
              <a:rPr lang="en-US" dirty="0"/>
              <a:t>.</a:t>
            </a:r>
          </a:p>
          <a:p>
            <a:endParaRPr lang="en-US" dirty="0"/>
          </a:p>
          <a:p>
            <a:r>
              <a:rPr lang="en-US" dirty="0"/>
              <a:t>We then start with the raw input and have multiple layers of increasing abstraction. You can see the first layer of neurons have simple patterns that detect boundaries. They mostly cut the background in half at various degrees of rotation. Then as you look to the right the patterns are more complicated. </a:t>
            </a:r>
          </a:p>
          <a:p>
            <a:endParaRPr lang="en-US" dirty="0"/>
          </a:p>
          <a:p>
            <a:r>
              <a:rPr lang="en-US" dirty="0"/>
              <a:t>The first layers detect edges, the middle layers detect circles from the edges, and the last layers detect swirls from the circles.</a:t>
            </a:r>
          </a:p>
        </p:txBody>
      </p:sp>
      <p:pic>
        <p:nvPicPr>
          <p:cNvPr id="3" name="Picture 2">
            <a:extLst>
              <a:ext uri="{FF2B5EF4-FFF2-40B4-BE49-F238E27FC236}">
                <a16:creationId xmlns:a16="http://schemas.microsoft.com/office/drawing/2014/main" id="{FE009A72-FAFE-854F-8C23-7A596CBBE6D4}"/>
              </a:ext>
            </a:extLst>
          </p:cNvPr>
          <p:cNvPicPr>
            <a:picLocks noChangeAspect="1"/>
          </p:cNvPicPr>
          <p:nvPr/>
        </p:nvPicPr>
        <p:blipFill>
          <a:blip r:embed="rId3"/>
          <a:stretch>
            <a:fillRect/>
          </a:stretch>
        </p:blipFill>
        <p:spPr>
          <a:xfrm>
            <a:off x="2243894" y="1814534"/>
            <a:ext cx="3077309" cy="1828800"/>
          </a:xfrm>
          <a:prstGeom prst="rect">
            <a:avLst/>
          </a:prstGeom>
        </p:spPr>
      </p:pic>
    </p:spTree>
    <p:extLst>
      <p:ext uri="{BB962C8B-B14F-4D97-AF65-F5344CB8AC3E}">
        <p14:creationId xmlns:p14="http://schemas.microsoft.com/office/powerpoint/2010/main" val="2269440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OVERFITTING in deep learning</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6402292" cy="5463034"/>
          </a:xfrm>
          <a:prstGeom prst="rect">
            <a:avLst/>
          </a:prstGeom>
          <a:noFill/>
        </p:spPr>
        <p:txBody>
          <a:bodyPr wrap="square" rtlCol="0">
            <a:spAutoFit/>
          </a:bodyPr>
          <a:lstStyle/>
          <a:p>
            <a:endParaRPr lang="en-US" sz="700" dirty="0"/>
          </a:p>
          <a:p>
            <a:r>
              <a:rPr lang="en-US" dirty="0"/>
              <a:t>One of the most important aspects when training neural networks is avoiding </a:t>
            </a:r>
            <a:r>
              <a:rPr lang="en-US" i="1" dirty="0"/>
              <a:t>overfitting</a:t>
            </a:r>
            <a:r>
              <a:rPr lang="en-US" dirty="0"/>
              <a:t>. </a:t>
            </a:r>
          </a:p>
          <a:p>
            <a:endParaRPr lang="en-US" dirty="0"/>
          </a:p>
          <a:p>
            <a:r>
              <a:rPr lang="en-US" dirty="0"/>
              <a:t>Overfitting refers to the phenomenon where a neural network models the training data very well but fails when it sees new data from the same problem domain. Overfitting is caused by noise in the training data that the neural network picks up during training and learns it as an underlying concept of the data.</a:t>
            </a:r>
          </a:p>
          <a:p>
            <a:endParaRPr lang="en-US" dirty="0"/>
          </a:p>
          <a:p>
            <a:r>
              <a:rPr lang="en-US" dirty="0"/>
              <a:t>This learned noise, however, is unique to each training set. As soon as the model sees new data from the same problem domain, but that does not contain this noise, the performance of the neural network gets much worse.</a:t>
            </a:r>
          </a:p>
          <a:p>
            <a:endParaRPr lang="en-US" dirty="0"/>
          </a:p>
          <a:p>
            <a:r>
              <a:rPr lang="en-US" dirty="0"/>
              <a:t>Overfitting increases with network complexity – the deeper the layers, the network is said to be more complex.</a:t>
            </a:r>
          </a:p>
          <a:p>
            <a:r>
              <a:rPr lang="en-US" dirty="0"/>
              <a:t>Less complex neural networks are less susceptible to overfitting. To prevent overfitting or a high variance we must use something that is called </a:t>
            </a:r>
            <a:r>
              <a:rPr lang="en-US" b="1" dirty="0"/>
              <a:t>regularization</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sp>
        <p:nvSpPr>
          <p:cNvPr id="11" name="Rectangle 10">
            <a:extLst>
              <a:ext uri="{FF2B5EF4-FFF2-40B4-BE49-F238E27FC236}">
                <a16:creationId xmlns:a16="http://schemas.microsoft.com/office/drawing/2014/main" id="{C74AB9D0-94C2-E843-B241-752145C61E79}"/>
              </a:ext>
            </a:extLst>
          </p:cNvPr>
          <p:cNvSpPr/>
          <p:nvPr/>
        </p:nvSpPr>
        <p:spPr>
          <a:xfrm>
            <a:off x="1116853" y="6149879"/>
            <a:ext cx="9641514" cy="369332"/>
          </a:xfrm>
          <a:prstGeom prst="rect">
            <a:avLst/>
          </a:prstGeom>
        </p:spPr>
        <p:txBody>
          <a:bodyPr wrap="square">
            <a:spAutoFit/>
          </a:bodyPr>
          <a:lstStyle/>
          <a:p>
            <a:pPr algn="ctr"/>
            <a:r>
              <a:rPr lang="en-US" b="1" dirty="0"/>
              <a:t>Overfitting increases with network complexity</a:t>
            </a:r>
          </a:p>
        </p:txBody>
      </p:sp>
      <p:pic>
        <p:nvPicPr>
          <p:cNvPr id="4" name="Picture 3">
            <a:extLst>
              <a:ext uri="{FF2B5EF4-FFF2-40B4-BE49-F238E27FC236}">
                <a16:creationId xmlns:a16="http://schemas.microsoft.com/office/drawing/2014/main" id="{0E29543A-5447-1141-AA8B-84893DA9B12F}"/>
              </a:ext>
            </a:extLst>
          </p:cNvPr>
          <p:cNvPicPr>
            <a:picLocks noChangeAspect="1"/>
          </p:cNvPicPr>
          <p:nvPr/>
        </p:nvPicPr>
        <p:blipFill>
          <a:blip r:embed="rId3"/>
          <a:stretch>
            <a:fillRect/>
          </a:stretch>
        </p:blipFill>
        <p:spPr>
          <a:xfrm>
            <a:off x="7293880" y="1369359"/>
            <a:ext cx="4318796" cy="4305300"/>
          </a:xfrm>
          <a:prstGeom prst="rect">
            <a:avLst/>
          </a:prstGeom>
        </p:spPr>
      </p:pic>
    </p:spTree>
    <p:extLst>
      <p:ext uri="{BB962C8B-B14F-4D97-AF65-F5344CB8AC3E}">
        <p14:creationId xmlns:p14="http://schemas.microsoft.com/office/powerpoint/2010/main" val="2493351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Regularization in deep learning</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6402292" cy="5186035"/>
          </a:xfrm>
          <a:prstGeom prst="rect">
            <a:avLst/>
          </a:prstGeom>
          <a:noFill/>
        </p:spPr>
        <p:txBody>
          <a:bodyPr wrap="square" rtlCol="0">
            <a:spAutoFit/>
          </a:bodyPr>
          <a:lstStyle/>
          <a:p>
            <a:endParaRPr lang="en-US" sz="700" dirty="0"/>
          </a:p>
          <a:p>
            <a:r>
              <a:rPr lang="en-US" dirty="0"/>
              <a:t>Regularization refers to a set of different techniques that lower the complexity of a neural network model during training, and thus prevent the overfitting.</a:t>
            </a:r>
          </a:p>
          <a:p>
            <a:endParaRPr lang="en-US" dirty="0"/>
          </a:p>
          <a:p>
            <a:r>
              <a:rPr lang="en-US" dirty="0"/>
              <a:t>There are three very popular and efficient regularization techniques called L1, L2, and dropout.</a:t>
            </a:r>
          </a:p>
          <a:p>
            <a:endParaRPr lang="en-US" dirty="0"/>
          </a:p>
          <a:p>
            <a:r>
              <a:rPr lang="en-US" dirty="0"/>
              <a:t>The </a:t>
            </a:r>
            <a:r>
              <a:rPr lang="en-US" b="1" i="1" dirty="0"/>
              <a:t>L2 regularization </a:t>
            </a:r>
            <a:r>
              <a:rPr lang="en-US" dirty="0"/>
              <a:t>is the most common type of all regularization techniques and is also commonly known as weight decay or Ride Regression. </a:t>
            </a:r>
          </a:p>
          <a:p>
            <a:endParaRPr lang="en-US" dirty="0"/>
          </a:p>
          <a:p>
            <a:r>
              <a:rPr lang="en-US" dirty="0"/>
              <a:t>In L2 regularization, the weights of the neurons in the network is made a little bit smaller each time an update is performed during the training so that it approaches zero (but not zero), whereas, in L1 regularization the weights of the neurons is reduced so that some of the neurons weight are made zero.</a:t>
            </a:r>
          </a:p>
          <a:p>
            <a:r>
              <a:rPr lang="en-US" dirty="0"/>
              <a:t> </a:t>
            </a:r>
          </a:p>
          <a:p>
            <a:r>
              <a:rPr lang="en-US" dirty="0"/>
              <a:t>The factor used for increasing or decreasing regularization is </a:t>
            </a:r>
            <a:r>
              <a:rPr lang="en-US" i="1" dirty="0"/>
              <a:t>alpha</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E086AFE5-6FF4-1B4D-A20C-89E07FB52A6B}"/>
              </a:ext>
            </a:extLst>
          </p:cNvPr>
          <p:cNvPicPr>
            <a:picLocks noChangeAspect="1"/>
          </p:cNvPicPr>
          <p:nvPr/>
        </p:nvPicPr>
        <p:blipFill>
          <a:blip r:embed="rId3"/>
          <a:stretch>
            <a:fillRect/>
          </a:stretch>
        </p:blipFill>
        <p:spPr>
          <a:xfrm>
            <a:off x="8179073" y="539751"/>
            <a:ext cx="2579294" cy="2496976"/>
          </a:xfrm>
          <a:prstGeom prst="rect">
            <a:avLst/>
          </a:prstGeom>
          <a:solidFill>
            <a:schemeClr val="tx1"/>
          </a:solidFill>
        </p:spPr>
      </p:pic>
      <p:sp>
        <p:nvSpPr>
          <p:cNvPr id="12" name="Rectangle 11">
            <a:extLst>
              <a:ext uri="{FF2B5EF4-FFF2-40B4-BE49-F238E27FC236}">
                <a16:creationId xmlns:a16="http://schemas.microsoft.com/office/drawing/2014/main" id="{C94FF9A2-4D6F-7F48-BEA9-F4AF8D5E08CB}"/>
              </a:ext>
            </a:extLst>
          </p:cNvPr>
          <p:cNvSpPr/>
          <p:nvPr/>
        </p:nvSpPr>
        <p:spPr>
          <a:xfrm>
            <a:off x="1116853" y="6149879"/>
            <a:ext cx="9641514" cy="369332"/>
          </a:xfrm>
          <a:prstGeom prst="rect">
            <a:avLst/>
          </a:prstGeom>
        </p:spPr>
        <p:txBody>
          <a:bodyPr wrap="square">
            <a:spAutoFit/>
          </a:bodyPr>
          <a:lstStyle/>
          <a:p>
            <a:pPr algn="ctr"/>
            <a:r>
              <a:rPr lang="en-US" b="1" dirty="0"/>
              <a:t>Aggressive regularization runs the risk of underfitting the data</a:t>
            </a:r>
          </a:p>
        </p:txBody>
      </p:sp>
      <p:pic>
        <p:nvPicPr>
          <p:cNvPr id="6" name="Picture 5">
            <a:extLst>
              <a:ext uri="{FF2B5EF4-FFF2-40B4-BE49-F238E27FC236}">
                <a16:creationId xmlns:a16="http://schemas.microsoft.com/office/drawing/2014/main" id="{C851398C-476B-4C4F-97BE-DB8DFA21929A}"/>
              </a:ext>
            </a:extLst>
          </p:cNvPr>
          <p:cNvPicPr>
            <a:picLocks noChangeAspect="1"/>
          </p:cNvPicPr>
          <p:nvPr/>
        </p:nvPicPr>
        <p:blipFill>
          <a:blip r:embed="rId4"/>
          <a:stretch>
            <a:fillRect/>
          </a:stretch>
        </p:blipFill>
        <p:spPr>
          <a:xfrm>
            <a:off x="7742438" y="3213762"/>
            <a:ext cx="3421679" cy="2830229"/>
          </a:xfrm>
          <a:prstGeom prst="rect">
            <a:avLst/>
          </a:prstGeom>
        </p:spPr>
      </p:pic>
    </p:spTree>
    <p:extLst>
      <p:ext uri="{BB962C8B-B14F-4D97-AF65-F5344CB8AC3E}">
        <p14:creationId xmlns:p14="http://schemas.microsoft.com/office/powerpoint/2010/main" val="1587486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C980-F65A-3E4E-94C7-0EB3F39F1B5C}"/>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ECA088BC-DE8F-1E4C-B63E-5194C92E3630}"/>
              </a:ext>
            </a:extLst>
          </p:cNvPr>
          <p:cNvSpPr>
            <a:spLocks noGrp="1"/>
          </p:cNvSpPr>
          <p:nvPr>
            <p:ph type="body" idx="1"/>
          </p:nvPr>
        </p:nvSpPr>
        <p:spPr/>
        <p:txBody>
          <a:bodyPr/>
          <a:lstStyle/>
          <a:p>
            <a:r>
              <a:rPr lang="en-US" dirty="0"/>
              <a:t>A gentle introduction</a:t>
            </a:r>
          </a:p>
        </p:txBody>
      </p:sp>
      <p:sp>
        <p:nvSpPr>
          <p:cNvPr id="4" name="Date Placeholder 3">
            <a:extLst>
              <a:ext uri="{FF2B5EF4-FFF2-40B4-BE49-F238E27FC236}">
                <a16:creationId xmlns:a16="http://schemas.microsoft.com/office/drawing/2014/main" id="{D6AD70D4-CCD8-6249-8CC0-E11F23915226}"/>
              </a:ext>
            </a:extLst>
          </p:cNvPr>
          <p:cNvSpPr>
            <a:spLocks noGrp="1"/>
          </p:cNvSpPr>
          <p:nvPr>
            <p:ph type="dt" sz="half" idx="10"/>
          </p:nvPr>
        </p:nvSpPr>
        <p:spPr/>
        <p:txBody>
          <a:bodyPr/>
          <a:lstStyle/>
          <a:p>
            <a:fld id="{55B13E29-2495-744F-98AB-339446187B23}" type="datetime5">
              <a:rPr lang="en-US" smtClean="0"/>
              <a:t>13-Sep-20</a:t>
            </a:fld>
            <a:endParaRPr lang="en-US" dirty="0"/>
          </a:p>
        </p:txBody>
      </p:sp>
      <p:sp>
        <p:nvSpPr>
          <p:cNvPr id="5" name="Slide Number Placeholder 4">
            <a:extLst>
              <a:ext uri="{FF2B5EF4-FFF2-40B4-BE49-F238E27FC236}">
                <a16:creationId xmlns:a16="http://schemas.microsoft.com/office/drawing/2014/main" id="{D10DEF52-77A9-4F43-8C3D-89B0C9E2D15A}"/>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998258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C980-F65A-3E4E-94C7-0EB3F39F1B5C}"/>
              </a:ext>
            </a:extLst>
          </p:cNvPr>
          <p:cNvSpPr>
            <a:spLocks noGrp="1"/>
          </p:cNvSpPr>
          <p:nvPr>
            <p:ph type="title"/>
          </p:nvPr>
        </p:nvSpPr>
        <p:spPr/>
        <p:txBody>
          <a:bodyPr/>
          <a:lstStyle/>
          <a:p>
            <a:r>
              <a:rPr lang="en-US" dirty="0"/>
              <a:t>deep learning</a:t>
            </a:r>
          </a:p>
        </p:txBody>
      </p:sp>
      <p:sp>
        <p:nvSpPr>
          <p:cNvPr id="3" name="Text Placeholder 2">
            <a:extLst>
              <a:ext uri="{FF2B5EF4-FFF2-40B4-BE49-F238E27FC236}">
                <a16:creationId xmlns:a16="http://schemas.microsoft.com/office/drawing/2014/main" id="{ECA088BC-DE8F-1E4C-B63E-5194C92E3630}"/>
              </a:ext>
            </a:extLst>
          </p:cNvPr>
          <p:cNvSpPr>
            <a:spLocks noGrp="1"/>
          </p:cNvSpPr>
          <p:nvPr>
            <p:ph type="body" idx="1"/>
          </p:nvPr>
        </p:nvSpPr>
        <p:spPr/>
        <p:txBody>
          <a:bodyPr/>
          <a:lstStyle/>
          <a:p>
            <a:r>
              <a:rPr lang="en-US" dirty="0"/>
              <a:t>IMAGE RECOGNITON WITH NEURAL NETWORKS - TEASER</a:t>
            </a:r>
          </a:p>
        </p:txBody>
      </p:sp>
      <p:sp>
        <p:nvSpPr>
          <p:cNvPr id="4" name="Date Placeholder 3">
            <a:extLst>
              <a:ext uri="{FF2B5EF4-FFF2-40B4-BE49-F238E27FC236}">
                <a16:creationId xmlns:a16="http://schemas.microsoft.com/office/drawing/2014/main" id="{1F1294F1-8E15-9641-8754-2FE9C936DA87}"/>
              </a:ext>
            </a:extLst>
          </p:cNvPr>
          <p:cNvSpPr>
            <a:spLocks noGrp="1"/>
          </p:cNvSpPr>
          <p:nvPr>
            <p:ph type="dt" sz="half" idx="10"/>
          </p:nvPr>
        </p:nvSpPr>
        <p:spPr/>
        <p:txBody>
          <a:bodyPr/>
          <a:lstStyle/>
          <a:p>
            <a:fld id="{1949E72D-66EA-3E46-85D1-0741F0B341C9}" type="datetime5">
              <a:rPr lang="en-US" smtClean="0"/>
              <a:t>13-Sep-20</a:t>
            </a:fld>
            <a:endParaRPr lang="en-US" dirty="0"/>
          </a:p>
        </p:txBody>
      </p:sp>
      <p:sp>
        <p:nvSpPr>
          <p:cNvPr id="5" name="Slide Number Placeholder 4">
            <a:extLst>
              <a:ext uri="{FF2B5EF4-FFF2-40B4-BE49-F238E27FC236}">
                <a16:creationId xmlns:a16="http://schemas.microsoft.com/office/drawing/2014/main" id="{498565FD-4DC7-2848-96FB-ADAD46E9C93D}"/>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723355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fontScale="90000"/>
          </a:bodyPr>
          <a:lstStyle/>
          <a:p>
            <a:r>
              <a:rPr lang="en-US" dirty="0"/>
              <a:t>Classifying cats and dogs using neural networks</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10711300" cy="923330"/>
          </a:xfrm>
          <a:prstGeom prst="rect">
            <a:avLst/>
          </a:prstGeom>
          <a:noFill/>
        </p:spPr>
        <p:txBody>
          <a:bodyPr wrap="square" rtlCol="0">
            <a:spAutoFit/>
          </a:bodyPr>
          <a:lstStyle/>
          <a:p>
            <a:r>
              <a:rPr lang="en-US" dirty="0"/>
              <a:t>Let us train a CNN on a data set of cats and dogs images.</a:t>
            </a:r>
          </a:p>
          <a:p>
            <a:endParaRPr lang="en-US" dirty="0"/>
          </a:p>
          <a:p>
            <a:r>
              <a:rPr lang="en-US" dirty="0"/>
              <a:t>The code is at: </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sp>
        <p:nvSpPr>
          <p:cNvPr id="12" name="Rectangle 11">
            <a:extLst>
              <a:ext uri="{FF2B5EF4-FFF2-40B4-BE49-F238E27FC236}">
                <a16:creationId xmlns:a16="http://schemas.microsoft.com/office/drawing/2014/main" id="{C94FF9A2-4D6F-7F48-BEA9-F4AF8D5E08CB}"/>
              </a:ext>
            </a:extLst>
          </p:cNvPr>
          <p:cNvSpPr/>
          <p:nvPr/>
        </p:nvSpPr>
        <p:spPr>
          <a:xfrm>
            <a:off x="1116853" y="6149879"/>
            <a:ext cx="9641514" cy="369332"/>
          </a:xfrm>
          <a:prstGeom prst="rect">
            <a:avLst/>
          </a:prstGeom>
        </p:spPr>
        <p:txBody>
          <a:bodyPr wrap="square">
            <a:spAutoFit/>
          </a:bodyPr>
          <a:lstStyle/>
          <a:p>
            <a:pPr algn="ctr"/>
            <a:r>
              <a:rPr lang="en-US" b="1" dirty="0"/>
              <a:t>Aggressive regularization runs the risk of underfitting the data</a:t>
            </a:r>
          </a:p>
        </p:txBody>
      </p:sp>
    </p:spTree>
    <p:extLst>
      <p:ext uri="{BB962C8B-B14F-4D97-AF65-F5344CB8AC3E}">
        <p14:creationId xmlns:p14="http://schemas.microsoft.com/office/powerpoint/2010/main" val="2597325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p:txBody>
          <a:bodyPr/>
          <a:lstStyle/>
          <a:p>
            <a:r>
              <a:rPr lang="en-US" dirty="0"/>
              <a:t>Traditional Programming - Examples</a:t>
            </a:r>
          </a:p>
        </p:txBody>
      </p:sp>
      <p:pic>
        <p:nvPicPr>
          <p:cNvPr id="7" name="Picture 6">
            <a:extLst>
              <a:ext uri="{FF2B5EF4-FFF2-40B4-BE49-F238E27FC236}">
                <a16:creationId xmlns:a16="http://schemas.microsoft.com/office/drawing/2014/main" id="{D79E84E4-B5AD-3A4D-AF2D-B3AAD3249891}"/>
              </a:ext>
            </a:extLst>
          </p:cNvPr>
          <p:cNvPicPr>
            <a:picLocks noChangeAspect="1"/>
          </p:cNvPicPr>
          <p:nvPr/>
        </p:nvPicPr>
        <p:blipFill>
          <a:blip r:embed="rId3"/>
          <a:stretch>
            <a:fillRect/>
          </a:stretch>
        </p:blipFill>
        <p:spPr>
          <a:xfrm>
            <a:off x="186922" y="2171610"/>
            <a:ext cx="5941420" cy="3022600"/>
          </a:xfrm>
          <a:prstGeom prst="rect">
            <a:avLst/>
          </a:prstGeom>
        </p:spPr>
      </p:pic>
      <p:pic>
        <p:nvPicPr>
          <p:cNvPr id="9" name="Picture 8">
            <a:extLst>
              <a:ext uri="{FF2B5EF4-FFF2-40B4-BE49-F238E27FC236}">
                <a16:creationId xmlns:a16="http://schemas.microsoft.com/office/drawing/2014/main" id="{9826F180-F5F4-D548-9108-82EE0D05C210}"/>
              </a:ext>
            </a:extLst>
          </p:cNvPr>
          <p:cNvPicPr>
            <a:picLocks noChangeAspect="1"/>
          </p:cNvPicPr>
          <p:nvPr/>
        </p:nvPicPr>
        <p:blipFill>
          <a:blip r:embed="rId4"/>
          <a:stretch>
            <a:fillRect/>
          </a:stretch>
        </p:blipFill>
        <p:spPr>
          <a:xfrm>
            <a:off x="6214593" y="2171610"/>
            <a:ext cx="5867400" cy="3022600"/>
          </a:xfrm>
          <a:prstGeom prst="rect">
            <a:avLst/>
          </a:prstGeom>
        </p:spPr>
      </p:pic>
      <p:sp>
        <p:nvSpPr>
          <p:cNvPr id="10" name="TextBox 9">
            <a:extLst>
              <a:ext uri="{FF2B5EF4-FFF2-40B4-BE49-F238E27FC236}">
                <a16:creationId xmlns:a16="http://schemas.microsoft.com/office/drawing/2014/main" id="{765627BA-BF8D-CE42-9D2A-A4AC85F96CA4}"/>
              </a:ext>
            </a:extLst>
          </p:cNvPr>
          <p:cNvSpPr txBox="1"/>
          <p:nvPr/>
        </p:nvSpPr>
        <p:spPr>
          <a:xfrm>
            <a:off x="1790163" y="5447764"/>
            <a:ext cx="2356834" cy="523220"/>
          </a:xfrm>
          <a:prstGeom prst="rect">
            <a:avLst/>
          </a:prstGeom>
          <a:noFill/>
        </p:spPr>
        <p:txBody>
          <a:bodyPr wrap="square" rtlCol="0">
            <a:spAutoFit/>
          </a:bodyPr>
          <a:lstStyle/>
          <a:p>
            <a:pPr algn="ctr"/>
            <a:r>
              <a:rPr lang="en-US" sz="2800" dirty="0"/>
              <a:t>Stock Analytics</a:t>
            </a:r>
          </a:p>
        </p:txBody>
      </p:sp>
      <p:sp>
        <p:nvSpPr>
          <p:cNvPr id="11" name="TextBox 10">
            <a:extLst>
              <a:ext uri="{FF2B5EF4-FFF2-40B4-BE49-F238E27FC236}">
                <a16:creationId xmlns:a16="http://schemas.microsoft.com/office/drawing/2014/main" id="{3E3460F3-A062-0549-BD22-45F4F46E7DF7}"/>
              </a:ext>
            </a:extLst>
          </p:cNvPr>
          <p:cNvSpPr txBox="1"/>
          <p:nvPr/>
        </p:nvSpPr>
        <p:spPr>
          <a:xfrm>
            <a:off x="7969876" y="5447764"/>
            <a:ext cx="2356834" cy="523220"/>
          </a:xfrm>
          <a:prstGeom prst="rect">
            <a:avLst/>
          </a:prstGeom>
          <a:noFill/>
        </p:spPr>
        <p:txBody>
          <a:bodyPr wrap="square" rtlCol="0">
            <a:spAutoFit/>
          </a:bodyPr>
          <a:lstStyle/>
          <a:p>
            <a:pPr algn="ctr"/>
            <a:r>
              <a:rPr lang="en-US" sz="2800" dirty="0"/>
              <a:t>Gaming</a:t>
            </a:r>
          </a:p>
        </p:txBody>
      </p:sp>
      <p:sp>
        <p:nvSpPr>
          <p:cNvPr id="12" name="Date Placeholder 11">
            <a:extLst>
              <a:ext uri="{FF2B5EF4-FFF2-40B4-BE49-F238E27FC236}">
                <a16:creationId xmlns:a16="http://schemas.microsoft.com/office/drawing/2014/main" id="{3A25AFB2-D3E1-5640-A1E8-E75D216534C2}"/>
              </a:ext>
            </a:extLst>
          </p:cNvPr>
          <p:cNvSpPr>
            <a:spLocks noGrp="1"/>
          </p:cNvSpPr>
          <p:nvPr>
            <p:ph type="dt" sz="half" idx="10"/>
          </p:nvPr>
        </p:nvSpPr>
        <p:spPr/>
        <p:txBody>
          <a:bodyPr/>
          <a:lstStyle/>
          <a:p>
            <a:fld id="{0B031976-C8A4-ED4B-8A2C-5D69A4697956}" type="datetime5">
              <a:rPr lang="en-US" smtClean="0"/>
              <a:t>13-Sep-20</a:t>
            </a:fld>
            <a:endParaRPr lang="en-US" dirty="0"/>
          </a:p>
        </p:txBody>
      </p:sp>
      <p:sp>
        <p:nvSpPr>
          <p:cNvPr id="13" name="Slide Number Placeholder 12">
            <a:extLst>
              <a:ext uri="{FF2B5EF4-FFF2-40B4-BE49-F238E27FC236}">
                <a16:creationId xmlns:a16="http://schemas.microsoft.com/office/drawing/2014/main" id="{50857226-D13B-4341-A39B-ED31E2BFD031}"/>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304199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0"/>
            <a:ext cx="10905185" cy="1456267"/>
          </a:xfrm>
        </p:spPr>
        <p:txBody>
          <a:bodyPr/>
          <a:lstStyle/>
          <a:p>
            <a:r>
              <a:rPr lang="en-US" dirty="0"/>
              <a:t>Traditional Programming vs machine learning</a:t>
            </a:r>
          </a:p>
        </p:txBody>
      </p:sp>
      <p:pic>
        <p:nvPicPr>
          <p:cNvPr id="7" name="Picture 6">
            <a:extLst>
              <a:ext uri="{FF2B5EF4-FFF2-40B4-BE49-F238E27FC236}">
                <a16:creationId xmlns:a16="http://schemas.microsoft.com/office/drawing/2014/main" id="{EEF38A64-1900-4940-8E57-0260063A0D20}"/>
              </a:ext>
            </a:extLst>
          </p:cNvPr>
          <p:cNvPicPr>
            <a:picLocks noChangeAspect="1"/>
          </p:cNvPicPr>
          <p:nvPr/>
        </p:nvPicPr>
        <p:blipFill>
          <a:blip r:embed="rId3"/>
          <a:stretch>
            <a:fillRect/>
          </a:stretch>
        </p:blipFill>
        <p:spPr>
          <a:xfrm>
            <a:off x="2306034" y="1897935"/>
            <a:ext cx="7664718" cy="3882346"/>
          </a:xfrm>
          <a:prstGeom prst="rect">
            <a:avLst/>
          </a:prstGeom>
        </p:spPr>
      </p:pic>
      <p:sp>
        <p:nvSpPr>
          <p:cNvPr id="8" name="Date Placeholder 7">
            <a:extLst>
              <a:ext uri="{FF2B5EF4-FFF2-40B4-BE49-F238E27FC236}">
                <a16:creationId xmlns:a16="http://schemas.microsoft.com/office/drawing/2014/main" id="{22DBB7D9-B3EC-C044-841F-26EB4D56AA45}"/>
              </a:ext>
            </a:extLst>
          </p:cNvPr>
          <p:cNvSpPr>
            <a:spLocks noGrp="1"/>
          </p:cNvSpPr>
          <p:nvPr>
            <p:ph type="dt" sz="half" idx="10"/>
          </p:nvPr>
        </p:nvSpPr>
        <p:spPr/>
        <p:txBody>
          <a:bodyPr/>
          <a:lstStyle/>
          <a:p>
            <a:fld id="{7F1882D8-350C-A547-BF60-9525D662A9FD}" type="datetime5">
              <a:rPr lang="en-US" smtClean="0"/>
              <a:t>13-Sep-20</a:t>
            </a:fld>
            <a:endParaRPr lang="en-US" dirty="0"/>
          </a:p>
        </p:txBody>
      </p:sp>
      <p:sp>
        <p:nvSpPr>
          <p:cNvPr id="9" name="Slide Number Placeholder 8">
            <a:extLst>
              <a:ext uri="{FF2B5EF4-FFF2-40B4-BE49-F238E27FC236}">
                <a16:creationId xmlns:a16="http://schemas.microsoft.com/office/drawing/2014/main" id="{B2BCBDB9-9C9C-2646-A6E1-C69E5D0FDD6C}"/>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968799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0"/>
            <a:ext cx="10905185" cy="1456267"/>
          </a:xfrm>
        </p:spPr>
        <p:txBody>
          <a:bodyPr/>
          <a:lstStyle/>
          <a:p>
            <a:r>
              <a:rPr lang="en-US" dirty="0"/>
              <a:t>Applicability of machine learning</a:t>
            </a:r>
          </a:p>
        </p:txBody>
      </p:sp>
      <p:pic>
        <p:nvPicPr>
          <p:cNvPr id="4" name="Picture 3">
            <a:extLst>
              <a:ext uri="{FF2B5EF4-FFF2-40B4-BE49-F238E27FC236}">
                <a16:creationId xmlns:a16="http://schemas.microsoft.com/office/drawing/2014/main" id="{293A8158-0BF5-6F4B-8DDA-E03E1028062C}"/>
              </a:ext>
            </a:extLst>
          </p:cNvPr>
          <p:cNvPicPr>
            <a:picLocks noChangeAspect="1"/>
          </p:cNvPicPr>
          <p:nvPr/>
        </p:nvPicPr>
        <p:blipFill>
          <a:blip r:embed="rId3"/>
          <a:stretch>
            <a:fillRect/>
          </a:stretch>
        </p:blipFill>
        <p:spPr>
          <a:xfrm>
            <a:off x="196404" y="2239135"/>
            <a:ext cx="5803900" cy="2946400"/>
          </a:xfrm>
          <a:prstGeom prst="rect">
            <a:avLst/>
          </a:prstGeom>
        </p:spPr>
      </p:pic>
      <p:pic>
        <p:nvPicPr>
          <p:cNvPr id="6" name="Picture 5">
            <a:extLst>
              <a:ext uri="{FF2B5EF4-FFF2-40B4-BE49-F238E27FC236}">
                <a16:creationId xmlns:a16="http://schemas.microsoft.com/office/drawing/2014/main" id="{56AFA7F9-1562-2A42-97B1-2B49B0E9DDDA}"/>
              </a:ext>
            </a:extLst>
          </p:cNvPr>
          <p:cNvPicPr>
            <a:picLocks noChangeAspect="1"/>
          </p:cNvPicPr>
          <p:nvPr/>
        </p:nvPicPr>
        <p:blipFill>
          <a:blip r:embed="rId4"/>
          <a:stretch>
            <a:fillRect/>
          </a:stretch>
        </p:blipFill>
        <p:spPr>
          <a:xfrm>
            <a:off x="6138393" y="2239135"/>
            <a:ext cx="5829300" cy="2946400"/>
          </a:xfrm>
          <a:prstGeom prst="rect">
            <a:avLst/>
          </a:prstGeom>
        </p:spPr>
      </p:pic>
      <p:sp>
        <p:nvSpPr>
          <p:cNvPr id="8" name="Date Placeholder 7">
            <a:extLst>
              <a:ext uri="{FF2B5EF4-FFF2-40B4-BE49-F238E27FC236}">
                <a16:creationId xmlns:a16="http://schemas.microsoft.com/office/drawing/2014/main" id="{83D3A2E7-46C3-EF48-BFB5-DE32D685E1C8}"/>
              </a:ext>
            </a:extLst>
          </p:cNvPr>
          <p:cNvSpPr>
            <a:spLocks noGrp="1"/>
          </p:cNvSpPr>
          <p:nvPr>
            <p:ph type="dt" sz="half" idx="10"/>
          </p:nvPr>
        </p:nvSpPr>
        <p:spPr/>
        <p:txBody>
          <a:bodyPr/>
          <a:lstStyle/>
          <a:p>
            <a:fld id="{11AB2C50-4A94-FC44-816B-91389E7FC79C}" type="datetime5">
              <a:rPr lang="en-US" smtClean="0"/>
              <a:t>13-Sep-20</a:t>
            </a:fld>
            <a:endParaRPr lang="en-US" dirty="0"/>
          </a:p>
        </p:txBody>
      </p:sp>
      <p:sp>
        <p:nvSpPr>
          <p:cNvPr id="9" name="Slide Number Placeholder 8">
            <a:extLst>
              <a:ext uri="{FF2B5EF4-FFF2-40B4-BE49-F238E27FC236}">
                <a16:creationId xmlns:a16="http://schemas.microsoft.com/office/drawing/2014/main" id="{9C8FDC52-3D8D-2647-A0DA-2A501ED0F07C}"/>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716139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C980-F65A-3E4E-94C7-0EB3F39F1B5C}"/>
              </a:ext>
            </a:extLst>
          </p:cNvPr>
          <p:cNvSpPr>
            <a:spLocks noGrp="1"/>
          </p:cNvSpPr>
          <p:nvPr>
            <p:ph type="title"/>
          </p:nvPr>
        </p:nvSpPr>
        <p:spPr/>
        <p:txBody>
          <a:bodyPr/>
          <a:lstStyle/>
          <a:p>
            <a:r>
              <a:rPr lang="en-US" dirty="0"/>
              <a:t>deep learning</a:t>
            </a:r>
          </a:p>
        </p:txBody>
      </p:sp>
      <p:sp>
        <p:nvSpPr>
          <p:cNvPr id="3" name="Text Placeholder 2">
            <a:extLst>
              <a:ext uri="{FF2B5EF4-FFF2-40B4-BE49-F238E27FC236}">
                <a16:creationId xmlns:a16="http://schemas.microsoft.com/office/drawing/2014/main" id="{ECA088BC-DE8F-1E4C-B63E-5194C92E3630}"/>
              </a:ext>
            </a:extLst>
          </p:cNvPr>
          <p:cNvSpPr>
            <a:spLocks noGrp="1"/>
          </p:cNvSpPr>
          <p:nvPr>
            <p:ph type="body" idx="1"/>
          </p:nvPr>
        </p:nvSpPr>
        <p:spPr/>
        <p:txBody>
          <a:bodyPr/>
          <a:lstStyle/>
          <a:p>
            <a:r>
              <a:rPr lang="en-US" dirty="0"/>
              <a:t>Neural Networks</a:t>
            </a:r>
          </a:p>
        </p:txBody>
      </p:sp>
      <p:sp>
        <p:nvSpPr>
          <p:cNvPr id="4" name="Date Placeholder 3">
            <a:extLst>
              <a:ext uri="{FF2B5EF4-FFF2-40B4-BE49-F238E27FC236}">
                <a16:creationId xmlns:a16="http://schemas.microsoft.com/office/drawing/2014/main" id="{1F1294F1-8E15-9641-8754-2FE9C936DA87}"/>
              </a:ext>
            </a:extLst>
          </p:cNvPr>
          <p:cNvSpPr>
            <a:spLocks noGrp="1"/>
          </p:cNvSpPr>
          <p:nvPr>
            <p:ph type="dt" sz="half" idx="10"/>
          </p:nvPr>
        </p:nvSpPr>
        <p:spPr/>
        <p:txBody>
          <a:bodyPr/>
          <a:lstStyle/>
          <a:p>
            <a:fld id="{1949E72D-66EA-3E46-85D1-0741F0B341C9}" type="datetime5">
              <a:rPr lang="en-US" smtClean="0"/>
              <a:t>13-Sep-20</a:t>
            </a:fld>
            <a:endParaRPr lang="en-US" dirty="0"/>
          </a:p>
        </p:txBody>
      </p:sp>
      <p:sp>
        <p:nvSpPr>
          <p:cNvPr id="5" name="Slide Number Placeholder 4">
            <a:extLst>
              <a:ext uri="{FF2B5EF4-FFF2-40B4-BE49-F238E27FC236}">
                <a16:creationId xmlns:a16="http://schemas.microsoft.com/office/drawing/2014/main" id="{498565FD-4DC7-2848-96FB-ADAD46E9C93D}"/>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145102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p:txBody>
          <a:bodyPr/>
          <a:lstStyle/>
          <a:p>
            <a:r>
              <a:rPr lang="en-US" dirty="0"/>
              <a:t>Can you figure out the formula?</a:t>
            </a:r>
          </a:p>
        </p:txBody>
      </p:sp>
      <p:pic>
        <p:nvPicPr>
          <p:cNvPr id="3" name="Picture 2">
            <a:extLst>
              <a:ext uri="{FF2B5EF4-FFF2-40B4-BE49-F238E27FC236}">
                <a16:creationId xmlns:a16="http://schemas.microsoft.com/office/drawing/2014/main" id="{CAC2F751-1880-DA48-B4EA-F69E247EDFF7}"/>
              </a:ext>
            </a:extLst>
          </p:cNvPr>
          <p:cNvPicPr>
            <a:picLocks noChangeAspect="1"/>
          </p:cNvPicPr>
          <p:nvPr/>
        </p:nvPicPr>
        <p:blipFill>
          <a:blip r:embed="rId3"/>
          <a:stretch>
            <a:fillRect/>
          </a:stretch>
        </p:blipFill>
        <p:spPr>
          <a:xfrm>
            <a:off x="2492660" y="2592678"/>
            <a:ext cx="6993256" cy="1721744"/>
          </a:xfrm>
          <a:prstGeom prst="rect">
            <a:avLst/>
          </a:prstGeom>
        </p:spPr>
      </p:pic>
      <p:sp>
        <p:nvSpPr>
          <p:cNvPr id="8" name="TextBox 7">
            <a:extLst>
              <a:ext uri="{FF2B5EF4-FFF2-40B4-BE49-F238E27FC236}">
                <a16:creationId xmlns:a16="http://schemas.microsoft.com/office/drawing/2014/main" id="{C197509A-99A3-E84F-B25F-1C4F696128F2}"/>
              </a:ext>
            </a:extLst>
          </p:cNvPr>
          <p:cNvSpPr txBox="1"/>
          <p:nvPr/>
        </p:nvSpPr>
        <p:spPr>
          <a:xfrm>
            <a:off x="4906850" y="4978868"/>
            <a:ext cx="2356834" cy="523220"/>
          </a:xfrm>
          <a:prstGeom prst="rect">
            <a:avLst/>
          </a:prstGeom>
          <a:noFill/>
        </p:spPr>
        <p:txBody>
          <a:bodyPr wrap="square" rtlCol="0">
            <a:spAutoFit/>
          </a:bodyPr>
          <a:lstStyle/>
          <a:p>
            <a:pPr algn="ctr"/>
            <a:r>
              <a:rPr lang="en-US" sz="2800" dirty="0"/>
              <a:t>y=2x-1</a:t>
            </a:r>
          </a:p>
        </p:txBody>
      </p:sp>
      <p:sp>
        <p:nvSpPr>
          <p:cNvPr id="4" name="Date Placeholder 3">
            <a:extLst>
              <a:ext uri="{FF2B5EF4-FFF2-40B4-BE49-F238E27FC236}">
                <a16:creationId xmlns:a16="http://schemas.microsoft.com/office/drawing/2014/main" id="{9221284E-EA3F-D342-ADD9-41F1922326CC}"/>
              </a:ext>
            </a:extLst>
          </p:cNvPr>
          <p:cNvSpPr>
            <a:spLocks noGrp="1"/>
          </p:cNvSpPr>
          <p:nvPr>
            <p:ph type="dt" sz="half" idx="10"/>
          </p:nvPr>
        </p:nvSpPr>
        <p:spPr/>
        <p:txBody>
          <a:bodyPr/>
          <a:lstStyle/>
          <a:p>
            <a:fld id="{2FD514A6-AC69-9C40-A473-564763144437}" type="datetime5">
              <a:rPr lang="en-US" smtClean="0"/>
              <a:t>13-Sep-20</a:t>
            </a:fld>
            <a:endParaRPr lang="en-US" dirty="0"/>
          </a:p>
        </p:txBody>
      </p:sp>
      <p:sp>
        <p:nvSpPr>
          <p:cNvPr id="5" name="Slide Number Placeholder 4">
            <a:extLst>
              <a:ext uri="{FF2B5EF4-FFF2-40B4-BE49-F238E27FC236}">
                <a16:creationId xmlns:a16="http://schemas.microsoft.com/office/drawing/2014/main" id="{C8F65660-B152-9040-9553-C2D4A150E2B7}"/>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19996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2" y="173102"/>
            <a:ext cx="10131425" cy="829235"/>
          </a:xfrm>
        </p:spPr>
        <p:txBody>
          <a:bodyPr/>
          <a:lstStyle/>
          <a:p>
            <a:r>
              <a:rPr lang="en-US" dirty="0"/>
              <a:t>Feed Forward Neural network</a:t>
            </a:r>
          </a:p>
        </p:txBody>
      </p:sp>
      <p:sp>
        <p:nvSpPr>
          <p:cNvPr id="4" name="Date Placeholder 3">
            <a:extLst>
              <a:ext uri="{FF2B5EF4-FFF2-40B4-BE49-F238E27FC236}">
                <a16:creationId xmlns:a16="http://schemas.microsoft.com/office/drawing/2014/main" id="{9221284E-EA3F-D342-ADD9-41F1922326CC}"/>
              </a:ext>
            </a:extLst>
          </p:cNvPr>
          <p:cNvSpPr>
            <a:spLocks noGrp="1"/>
          </p:cNvSpPr>
          <p:nvPr>
            <p:ph type="dt" sz="half" idx="10"/>
          </p:nvPr>
        </p:nvSpPr>
        <p:spPr/>
        <p:txBody>
          <a:bodyPr/>
          <a:lstStyle/>
          <a:p>
            <a:fld id="{2FD514A6-AC69-9C40-A473-564763144437}" type="datetime5">
              <a:rPr lang="en-US" smtClean="0"/>
              <a:t>13-Sep-20</a:t>
            </a:fld>
            <a:endParaRPr lang="en-US" dirty="0"/>
          </a:p>
        </p:txBody>
      </p:sp>
      <p:sp>
        <p:nvSpPr>
          <p:cNvPr id="5" name="Slide Number Placeholder 4">
            <a:extLst>
              <a:ext uri="{FF2B5EF4-FFF2-40B4-BE49-F238E27FC236}">
                <a16:creationId xmlns:a16="http://schemas.microsoft.com/office/drawing/2014/main" id="{C8F65660-B152-9040-9553-C2D4A150E2B7}"/>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9" name="TextBox 8">
            <a:extLst>
              <a:ext uri="{FF2B5EF4-FFF2-40B4-BE49-F238E27FC236}">
                <a16:creationId xmlns:a16="http://schemas.microsoft.com/office/drawing/2014/main" id="{31204E63-B69C-4F45-9D0B-1C900C7F7242}"/>
              </a:ext>
            </a:extLst>
          </p:cNvPr>
          <p:cNvSpPr txBox="1"/>
          <p:nvPr/>
        </p:nvSpPr>
        <p:spPr>
          <a:xfrm>
            <a:off x="685802" y="955451"/>
            <a:ext cx="5983939" cy="4247317"/>
          </a:xfrm>
          <a:prstGeom prst="rect">
            <a:avLst/>
          </a:prstGeom>
          <a:noFill/>
        </p:spPr>
        <p:txBody>
          <a:bodyPr wrap="square" rtlCol="0">
            <a:spAutoFit/>
          </a:bodyPr>
          <a:lstStyle/>
          <a:p>
            <a:r>
              <a:rPr lang="en-US" dirty="0"/>
              <a:t>Feed Forward Neural Network is a network of simple state machines called neurons or nodes which receive input, change their internal state according to that input and an associated weight to produce an output. </a:t>
            </a:r>
          </a:p>
          <a:p>
            <a:endParaRPr lang="en-US" dirty="0"/>
          </a:p>
          <a:p>
            <a:r>
              <a:rPr lang="en-US" dirty="0"/>
              <a:t>The nodes are grouped together in a ordered sequence of so called </a:t>
            </a:r>
            <a:r>
              <a:rPr lang="en-US" i="1" dirty="0"/>
              <a:t>layers</a:t>
            </a:r>
            <a:r>
              <a:rPr lang="en-US" dirty="0"/>
              <a:t>, and each node in layer is connected to all nodes in the next layer. Each node performs calculation which takes input from all nodes from previous layer.  </a:t>
            </a:r>
          </a:p>
          <a:p>
            <a:endParaRPr lang="en-US" dirty="0"/>
          </a:p>
          <a:p>
            <a:r>
              <a:rPr lang="en-US" dirty="0"/>
              <a:t>Neural Nets has two modes of operation: training mode and prediction mode. In the training mode the network adjusts internal weights in order to minimize prediction error. In the prediction mode the trained network attempts to predict output for the given input.</a:t>
            </a:r>
          </a:p>
        </p:txBody>
      </p:sp>
      <p:pic>
        <p:nvPicPr>
          <p:cNvPr id="7" name="Picture 6">
            <a:extLst>
              <a:ext uri="{FF2B5EF4-FFF2-40B4-BE49-F238E27FC236}">
                <a16:creationId xmlns:a16="http://schemas.microsoft.com/office/drawing/2014/main" id="{F801CD82-7B3A-4845-828E-B7DCB0B6D0E8}"/>
              </a:ext>
            </a:extLst>
          </p:cNvPr>
          <p:cNvPicPr>
            <a:picLocks noChangeAspect="1"/>
          </p:cNvPicPr>
          <p:nvPr/>
        </p:nvPicPr>
        <p:blipFill>
          <a:blip r:embed="rId3"/>
          <a:stretch>
            <a:fillRect/>
          </a:stretch>
        </p:blipFill>
        <p:spPr>
          <a:xfrm>
            <a:off x="6989041" y="1438835"/>
            <a:ext cx="4266989" cy="3563471"/>
          </a:xfrm>
          <a:prstGeom prst="rect">
            <a:avLst/>
          </a:prstGeom>
        </p:spPr>
      </p:pic>
      <p:sp>
        <p:nvSpPr>
          <p:cNvPr id="10" name="TextBox 9">
            <a:extLst>
              <a:ext uri="{FF2B5EF4-FFF2-40B4-BE49-F238E27FC236}">
                <a16:creationId xmlns:a16="http://schemas.microsoft.com/office/drawing/2014/main" id="{F485A1C6-DD42-8645-9461-A5E133415860}"/>
              </a:ext>
            </a:extLst>
          </p:cNvPr>
          <p:cNvSpPr txBox="1"/>
          <p:nvPr/>
        </p:nvSpPr>
        <p:spPr>
          <a:xfrm>
            <a:off x="685802" y="5687122"/>
            <a:ext cx="11389656" cy="707886"/>
          </a:xfrm>
          <a:prstGeom prst="rect">
            <a:avLst/>
          </a:prstGeom>
          <a:noFill/>
        </p:spPr>
        <p:txBody>
          <a:bodyPr wrap="square" rtlCol="0">
            <a:spAutoFit/>
          </a:bodyPr>
          <a:lstStyle/>
          <a:p>
            <a:pPr algn="ctr"/>
            <a:r>
              <a:rPr lang="en-US" sz="2000" b="1" dirty="0"/>
              <a:t>One of the most striking facts about neural networks is that they can approximate any function given enough time and/or training data – universality theorem of neural networks</a:t>
            </a:r>
          </a:p>
        </p:txBody>
      </p:sp>
    </p:spTree>
    <p:extLst>
      <p:ext uri="{BB962C8B-B14F-4D97-AF65-F5344CB8AC3E}">
        <p14:creationId xmlns:p14="http://schemas.microsoft.com/office/powerpoint/2010/main" val="2868102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1"/>
            <a:ext cx="10606713" cy="647700"/>
          </a:xfrm>
        </p:spPr>
        <p:txBody>
          <a:bodyPr>
            <a:normAutofit fontScale="90000"/>
          </a:bodyPr>
          <a:lstStyle/>
          <a:p>
            <a:r>
              <a:rPr lang="en-US" dirty="0"/>
              <a:t>the network learns using loss functions &amp; optimizers</a:t>
            </a:r>
          </a:p>
        </p:txBody>
      </p:sp>
      <p:sp>
        <p:nvSpPr>
          <p:cNvPr id="8" name="TextBox 7">
            <a:extLst>
              <a:ext uri="{FF2B5EF4-FFF2-40B4-BE49-F238E27FC236}">
                <a16:creationId xmlns:a16="http://schemas.microsoft.com/office/drawing/2014/main" id="{C197509A-99A3-E84F-B25F-1C4F696128F2}"/>
              </a:ext>
            </a:extLst>
          </p:cNvPr>
          <p:cNvSpPr txBox="1"/>
          <p:nvPr/>
        </p:nvSpPr>
        <p:spPr>
          <a:xfrm>
            <a:off x="685802" y="1418491"/>
            <a:ext cx="10901361" cy="2554545"/>
          </a:xfrm>
          <a:prstGeom prst="rect">
            <a:avLst/>
          </a:prstGeom>
          <a:noFill/>
        </p:spPr>
        <p:txBody>
          <a:bodyPr wrap="square" rtlCol="0">
            <a:spAutoFit/>
          </a:bodyPr>
          <a:lstStyle/>
          <a:p>
            <a:r>
              <a:rPr lang="en-US" sz="1600" dirty="0"/>
              <a:t>A neural network learns by trial and error. It starts with a guess and checks the answer using the </a:t>
            </a:r>
            <a:r>
              <a:rPr lang="en-US" sz="1600" b="1" i="1" dirty="0"/>
              <a:t>loss function</a:t>
            </a:r>
            <a:r>
              <a:rPr lang="en-US" sz="1600" dirty="0"/>
              <a:t>. The </a:t>
            </a:r>
            <a:r>
              <a:rPr lang="en-US" sz="1600" i="1" dirty="0"/>
              <a:t>error/loss function </a:t>
            </a:r>
            <a:r>
              <a:rPr lang="en-US" sz="1600" dirty="0"/>
              <a:t>tells the neural network how far out its result is from the actual result based on the training data. The lower the loss, the closer the answer is to the actual result. By iterating over the training data and over again till the loss is smaller, the network learns the right answer.</a:t>
            </a:r>
          </a:p>
          <a:p>
            <a:endParaRPr lang="en-US" sz="1600" dirty="0"/>
          </a:p>
          <a:p>
            <a:r>
              <a:rPr lang="en-US" sz="1600" dirty="0"/>
              <a:t>The mathematical procedure for finding the minimum of the error/loss function is known as the optimization method or </a:t>
            </a:r>
            <a:r>
              <a:rPr lang="en-US" sz="1600" i="1" dirty="0"/>
              <a:t>optimizer</a:t>
            </a:r>
            <a:r>
              <a:rPr lang="en-US" sz="1600" dirty="0"/>
              <a:t>. The error is calculated as the difference between the actual output and the predicted output and the function that is used to compute this error is known as Loss function, mathematically J(w) = </a:t>
            </a:r>
            <a:r>
              <a:rPr lang="en-US" sz="1600" dirty="0" err="1"/>
              <a:t>ao</a:t>
            </a:r>
            <a:r>
              <a:rPr lang="en-US" sz="1600" dirty="0"/>
              <a:t> – </a:t>
            </a:r>
            <a:r>
              <a:rPr lang="en-US" sz="1600" dirty="0" err="1"/>
              <a:t>po</a:t>
            </a:r>
            <a:endParaRPr lang="en-US" sz="1600" dirty="0"/>
          </a:p>
          <a:p>
            <a:endParaRPr lang="en-US" sz="1600" dirty="0"/>
          </a:p>
          <a:p>
            <a:endParaRPr lang="en-US" sz="16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9" name="Picture 8">
            <a:extLst>
              <a:ext uri="{FF2B5EF4-FFF2-40B4-BE49-F238E27FC236}">
                <a16:creationId xmlns:a16="http://schemas.microsoft.com/office/drawing/2014/main" id="{64AA33A5-FCB3-F244-BA14-77404DDB39B8}"/>
              </a:ext>
            </a:extLst>
          </p:cNvPr>
          <p:cNvPicPr>
            <a:picLocks noChangeAspect="1"/>
          </p:cNvPicPr>
          <p:nvPr/>
        </p:nvPicPr>
        <p:blipFill>
          <a:blip r:embed="rId3"/>
          <a:stretch>
            <a:fillRect/>
          </a:stretch>
        </p:blipFill>
        <p:spPr>
          <a:xfrm>
            <a:off x="1055858" y="3905622"/>
            <a:ext cx="4692746" cy="2426820"/>
          </a:xfrm>
          <a:prstGeom prst="rect">
            <a:avLst/>
          </a:prstGeom>
        </p:spPr>
      </p:pic>
      <p:pic>
        <p:nvPicPr>
          <p:cNvPr id="3" name="Picture 2">
            <a:extLst>
              <a:ext uri="{FF2B5EF4-FFF2-40B4-BE49-F238E27FC236}">
                <a16:creationId xmlns:a16="http://schemas.microsoft.com/office/drawing/2014/main" id="{5A210E80-DFF9-E347-A6D8-6DB53CFF51EE}"/>
              </a:ext>
            </a:extLst>
          </p:cNvPr>
          <p:cNvPicPr>
            <a:picLocks noChangeAspect="1"/>
          </p:cNvPicPr>
          <p:nvPr/>
        </p:nvPicPr>
        <p:blipFill>
          <a:blip r:embed="rId4"/>
          <a:stretch>
            <a:fillRect/>
          </a:stretch>
        </p:blipFill>
        <p:spPr>
          <a:xfrm>
            <a:off x="6377158" y="3910971"/>
            <a:ext cx="4474670" cy="2423160"/>
          </a:xfrm>
          <a:prstGeom prst="rect">
            <a:avLst/>
          </a:prstGeom>
        </p:spPr>
      </p:pic>
    </p:spTree>
    <p:extLst>
      <p:ext uri="{BB962C8B-B14F-4D97-AF65-F5344CB8AC3E}">
        <p14:creationId xmlns:p14="http://schemas.microsoft.com/office/powerpoint/2010/main" val="35367861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920</TotalTime>
  <Words>4343</Words>
  <Application>Microsoft Macintosh PowerPoint</Application>
  <PresentationFormat>Widescreen</PresentationFormat>
  <Paragraphs>253</Paragraphs>
  <Slides>21</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Celestial</vt:lpstr>
      <vt:lpstr>Machine Learning – Diving Deeper</vt:lpstr>
      <vt:lpstr>Machine learning</vt:lpstr>
      <vt:lpstr>Traditional Programming - Examples</vt:lpstr>
      <vt:lpstr>Traditional Programming vs machine learning</vt:lpstr>
      <vt:lpstr>Applicability of machine learning</vt:lpstr>
      <vt:lpstr>deep learning</vt:lpstr>
      <vt:lpstr>Can you figure out the formula?</vt:lpstr>
      <vt:lpstr>Feed Forward Neural network</vt:lpstr>
      <vt:lpstr>the network learns using loss functions &amp; optimizers</vt:lpstr>
      <vt:lpstr>Understanding loss functions for neural nets</vt:lpstr>
      <vt:lpstr>Building A single neuron Neural network</vt:lpstr>
      <vt:lpstr>Building A single neuron Neural network – Loss &amp; Optimizer</vt:lpstr>
      <vt:lpstr>Building A single neuron Neural network - Train</vt:lpstr>
      <vt:lpstr>Simple Neural Net for House Price Prediction </vt:lpstr>
      <vt:lpstr>Tinker with a NEURAL NETWORK in REAL-TIME</vt:lpstr>
      <vt:lpstr>Feature engineering to the rescue</vt:lpstr>
      <vt:lpstr>The Deep Learning Approach</vt:lpstr>
      <vt:lpstr>OVERFITTING in deep learning</vt:lpstr>
      <vt:lpstr>Regularization in deep learning</vt:lpstr>
      <vt:lpstr>deep learning</vt:lpstr>
      <vt:lpstr>Classifying cats and dogs using neural networks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 Diving Deeper</dc:title>
  <dc:creator>srini karlekar</dc:creator>
  <cp:lastModifiedBy>srini karlekar</cp:lastModifiedBy>
  <cp:revision>49</cp:revision>
  <dcterms:created xsi:type="dcterms:W3CDTF">2020-09-07T11:52:01Z</dcterms:created>
  <dcterms:modified xsi:type="dcterms:W3CDTF">2020-09-13T23:17:12Z</dcterms:modified>
</cp:coreProperties>
</file>